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43" r:id="rId1"/>
  </p:sldMasterIdLst>
  <p:notesMasterIdLst>
    <p:notesMasterId r:id="rId47"/>
  </p:notesMasterIdLst>
  <p:sldIdLst>
    <p:sldId id="256" r:id="rId2"/>
    <p:sldId id="321" r:id="rId3"/>
    <p:sldId id="258" r:id="rId4"/>
    <p:sldId id="323" r:id="rId5"/>
    <p:sldId id="322" r:id="rId6"/>
    <p:sldId id="331" r:id="rId7"/>
    <p:sldId id="324" r:id="rId8"/>
    <p:sldId id="325" r:id="rId9"/>
    <p:sldId id="326" r:id="rId10"/>
    <p:sldId id="327" r:id="rId11"/>
    <p:sldId id="344" r:id="rId12"/>
    <p:sldId id="328" r:id="rId13"/>
    <p:sldId id="329" r:id="rId14"/>
    <p:sldId id="330" r:id="rId15"/>
    <p:sldId id="339" r:id="rId16"/>
    <p:sldId id="340" r:id="rId17"/>
    <p:sldId id="337" r:id="rId18"/>
    <p:sldId id="332" r:id="rId19"/>
    <p:sldId id="333" r:id="rId20"/>
    <p:sldId id="334" r:id="rId21"/>
    <p:sldId id="335" r:id="rId22"/>
    <p:sldId id="341" r:id="rId23"/>
    <p:sldId id="338" r:id="rId24"/>
    <p:sldId id="342" r:id="rId25"/>
    <p:sldId id="346" r:id="rId26"/>
    <p:sldId id="347" r:id="rId27"/>
    <p:sldId id="348" r:id="rId28"/>
    <p:sldId id="343" r:id="rId29"/>
    <p:sldId id="349" r:id="rId30"/>
    <p:sldId id="350" r:id="rId31"/>
    <p:sldId id="351" r:id="rId32"/>
    <p:sldId id="352" r:id="rId33"/>
    <p:sldId id="345" r:id="rId34"/>
    <p:sldId id="354" r:id="rId35"/>
    <p:sldId id="353" r:id="rId36"/>
    <p:sldId id="355" r:id="rId37"/>
    <p:sldId id="356" r:id="rId38"/>
    <p:sldId id="357" r:id="rId39"/>
    <p:sldId id="358" r:id="rId40"/>
    <p:sldId id="296" r:id="rId41"/>
    <p:sldId id="294" r:id="rId42"/>
    <p:sldId id="359" r:id="rId43"/>
    <p:sldId id="310" r:id="rId44"/>
    <p:sldId id="311" r:id="rId45"/>
    <p:sldId id="306" r:id="rId46"/>
  </p:sldIdLst>
  <p:sldSz cx="12433300" cy="6997700"/>
  <p:notesSz cx="12433300" cy="6997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07"/>
    <p:restoredTop sz="88293"/>
  </p:normalViewPr>
  <p:slideViewPr>
    <p:cSldViewPr>
      <p:cViewPr varScale="1">
        <p:scale>
          <a:sx n="139" d="100"/>
          <a:sy n="139" d="100"/>
        </p:scale>
        <p:origin x="528"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247E4C-53AA-4FC3-BA23-1E5123A6A686}" type="doc">
      <dgm:prSet loTypeId="urn:microsoft.com/office/officeart/2008/layout/LinedList" loCatId="list" qsTypeId="urn:microsoft.com/office/officeart/2005/8/quickstyle/simple4" qsCatId="simple" csTypeId="urn:microsoft.com/office/officeart/2005/8/colors/accent3_2" csCatId="accent3"/>
      <dgm:spPr/>
      <dgm:t>
        <a:bodyPr/>
        <a:lstStyle/>
        <a:p>
          <a:endParaRPr lang="en-US"/>
        </a:p>
      </dgm:t>
    </dgm:pt>
    <dgm:pt modelId="{B70E7A9C-6F9F-45F4-B17A-78129164BE75}">
      <dgm:prSet/>
      <dgm:spPr/>
      <dgm:t>
        <a:bodyPr/>
        <a:lstStyle/>
        <a:p>
          <a:r>
            <a:rPr lang="en-US" dirty="0"/>
            <a:t>We know about Infrastructure as Code (</a:t>
          </a:r>
          <a:r>
            <a:rPr lang="en-US" dirty="0" err="1"/>
            <a:t>IaC</a:t>
          </a:r>
          <a:r>
            <a:rPr lang="en-US" dirty="0"/>
            <a:t>)</a:t>
          </a:r>
        </a:p>
      </dgm:t>
    </dgm:pt>
    <dgm:pt modelId="{BE00C0AC-9A6F-42B0-B5DD-B8F39F93E639}" type="parTrans" cxnId="{EB74CEAF-783D-40EA-B74E-82B3DA5C8A7F}">
      <dgm:prSet/>
      <dgm:spPr/>
      <dgm:t>
        <a:bodyPr/>
        <a:lstStyle/>
        <a:p>
          <a:endParaRPr lang="en-US"/>
        </a:p>
      </dgm:t>
    </dgm:pt>
    <dgm:pt modelId="{21B38904-4FF1-4F7A-8B8A-0966EF94BD1A}" type="sibTrans" cxnId="{EB74CEAF-783D-40EA-B74E-82B3DA5C8A7F}">
      <dgm:prSet/>
      <dgm:spPr/>
      <dgm:t>
        <a:bodyPr/>
        <a:lstStyle/>
        <a:p>
          <a:endParaRPr lang="en-US"/>
        </a:p>
      </dgm:t>
    </dgm:pt>
    <dgm:pt modelId="{D55F8B1C-5D50-4877-9573-842CFAF8F1D7}">
      <dgm:prSet/>
      <dgm:spPr/>
      <dgm:t>
        <a:bodyPr/>
        <a:lstStyle/>
        <a:p>
          <a:r>
            <a:rPr lang="en-US"/>
            <a:t>We know what is Terraform and the reason to use it</a:t>
          </a:r>
        </a:p>
      </dgm:t>
    </dgm:pt>
    <dgm:pt modelId="{C55778D6-5CB1-47A0-8613-4ACA49B6A6AF}" type="parTrans" cxnId="{22D24C6A-5DBD-41D3-8C3F-FC58D3C4A94C}">
      <dgm:prSet/>
      <dgm:spPr/>
      <dgm:t>
        <a:bodyPr/>
        <a:lstStyle/>
        <a:p>
          <a:endParaRPr lang="en-US"/>
        </a:p>
      </dgm:t>
    </dgm:pt>
    <dgm:pt modelId="{487FEEB6-F56F-41CA-8F7F-E4E0937BBCB4}" type="sibTrans" cxnId="{22D24C6A-5DBD-41D3-8C3F-FC58D3C4A94C}">
      <dgm:prSet/>
      <dgm:spPr/>
      <dgm:t>
        <a:bodyPr/>
        <a:lstStyle/>
        <a:p>
          <a:endParaRPr lang="en-US"/>
        </a:p>
      </dgm:t>
    </dgm:pt>
    <dgm:pt modelId="{CD6E0901-F94D-4D22-A128-C81DAAF0E545}">
      <dgm:prSet/>
      <dgm:spPr/>
      <dgm:t>
        <a:bodyPr/>
        <a:lstStyle/>
        <a:p>
          <a:r>
            <a:rPr lang="en-US"/>
            <a:t>We know how Terraform works, Terraform’s workflow</a:t>
          </a:r>
        </a:p>
      </dgm:t>
    </dgm:pt>
    <dgm:pt modelId="{2A4A505D-67A6-4A33-BEE8-1242EE7D1A4C}" type="parTrans" cxnId="{B5F45D47-8056-487A-B5D0-89ACD937FF08}">
      <dgm:prSet/>
      <dgm:spPr/>
      <dgm:t>
        <a:bodyPr/>
        <a:lstStyle/>
        <a:p>
          <a:endParaRPr lang="en-US"/>
        </a:p>
      </dgm:t>
    </dgm:pt>
    <dgm:pt modelId="{5AF6ED9A-0FE2-4619-AFDF-A30F9120D1CA}" type="sibTrans" cxnId="{B5F45D47-8056-487A-B5D0-89ACD937FF08}">
      <dgm:prSet/>
      <dgm:spPr/>
      <dgm:t>
        <a:bodyPr/>
        <a:lstStyle/>
        <a:p>
          <a:endParaRPr lang="en-US"/>
        </a:p>
      </dgm:t>
    </dgm:pt>
    <dgm:pt modelId="{11CA5888-DA39-4AEF-839E-B867B746B0CC}">
      <dgm:prSet/>
      <dgm:spPr/>
      <dgm:t>
        <a:bodyPr/>
        <a:lstStyle/>
        <a:p>
          <a:r>
            <a:rPr lang="en-US"/>
            <a:t>Terraform VS similar technologies</a:t>
          </a:r>
        </a:p>
      </dgm:t>
    </dgm:pt>
    <dgm:pt modelId="{BC4671C8-F597-425F-BAA9-22A9D726F62A}" type="parTrans" cxnId="{EDC8625E-0C89-4CE1-BF5D-CE8C1CC795EE}">
      <dgm:prSet/>
      <dgm:spPr/>
      <dgm:t>
        <a:bodyPr/>
        <a:lstStyle/>
        <a:p>
          <a:endParaRPr lang="en-US"/>
        </a:p>
      </dgm:t>
    </dgm:pt>
    <dgm:pt modelId="{847704DB-55D2-4FCF-8678-5B367828A5E7}" type="sibTrans" cxnId="{EDC8625E-0C89-4CE1-BF5D-CE8C1CC795EE}">
      <dgm:prSet/>
      <dgm:spPr/>
      <dgm:t>
        <a:bodyPr/>
        <a:lstStyle/>
        <a:p>
          <a:endParaRPr lang="en-US"/>
        </a:p>
      </dgm:t>
    </dgm:pt>
    <dgm:pt modelId="{A6175D27-604D-4DB1-A7D7-C2F3FD3613B1}">
      <dgm:prSet/>
      <dgm:spPr/>
      <dgm:t>
        <a:bodyPr/>
        <a:lstStyle/>
        <a:p>
          <a:r>
            <a:rPr lang="en-US" dirty="0"/>
            <a:t>Getting started with Terraform - Demo</a:t>
          </a:r>
        </a:p>
      </dgm:t>
    </dgm:pt>
    <dgm:pt modelId="{79B8354A-E5BC-4929-A6E4-2810296D1B24}" type="parTrans" cxnId="{C782D623-4BFC-4173-B8BC-06F506E07E5C}">
      <dgm:prSet/>
      <dgm:spPr/>
      <dgm:t>
        <a:bodyPr/>
        <a:lstStyle/>
        <a:p>
          <a:endParaRPr lang="en-US"/>
        </a:p>
      </dgm:t>
    </dgm:pt>
    <dgm:pt modelId="{533DA014-3A2B-4A82-BBF3-28965547AB8E}" type="sibTrans" cxnId="{C782D623-4BFC-4173-B8BC-06F506E07E5C}">
      <dgm:prSet/>
      <dgm:spPr/>
      <dgm:t>
        <a:bodyPr/>
        <a:lstStyle/>
        <a:p>
          <a:endParaRPr lang="en-US"/>
        </a:p>
      </dgm:t>
    </dgm:pt>
    <dgm:pt modelId="{EB9FB386-C453-AE43-967D-98540301EDC6}" type="pres">
      <dgm:prSet presAssocID="{92247E4C-53AA-4FC3-BA23-1E5123A6A686}" presName="vert0" presStyleCnt="0">
        <dgm:presLayoutVars>
          <dgm:dir/>
          <dgm:animOne val="branch"/>
          <dgm:animLvl val="lvl"/>
        </dgm:presLayoutVars>
      </dgm:prSet>
      <dgm:spPr/>
    </dgm:pt>
    <dgm:pt modelId="{3B2E2C81-F6A3-EC42-BEA7-8D8B17661C22}" type="pres">
      <dgm:prSet presAssocID="{B70E7A9C-6F9F-45F4-B17A-78129164BE75}" presName="thickLine" presStyleLbl="alignNode1" presStyleIdx="0" presStyleCnt="5"/>
      <dgm:spPr/>
    </dgm:pt>
    <dgm:pt modelId="{31873619-CEBA-8E4D-951F-5B59665C5748}" type="pres">
      <dgm:prSet presAssocID="{B70E7A9C-6F9F-45F4-B17A-78129164BE75}" presName="horz1" presStyleCnt="0"/>
      <dgm:spPr/>
    </dgm:pt>
    <dgm:pt modelId="{6F91DB53-EA63-1644-8B26-6B9DA1AD38B4}" type="pres">
      <dgm:prSet presAssocID="{B70E7A9C-6F9F-45F4-B17A-78129164BE75}" presName="tx1" presStyleLbl="revTx" presStyleIdx="0" presStyleCnt="5"/>
      <dgm:spPr/>
    </dgm:pt>
    <dgm:pt modelId="{CDDCD6CD-457C-D04C-A635-7712F8AED303}" type="pres">
      <dgm:prSet presAssocID="{B70E7A9C-6F9F-45F4-B17A-78129164BE75}" presName="vert1" presStyleCnt="0"/>
      <dgm:spPr/>
    </dgm:pt>
    <dgm:pt modelId="{08E2B3EA-4EA6-B243-B461-DE13F55DA0B9}" type="pres">
      <dgm:prSet presAssocID="{D55F8B1C-5D50-4877-9573-842CFAF8F1D7}" presName="thickLine" presStyleLbl="alignNode1" presStyleIdx="1" presStyleCnt="5"/>
      <dgm:spPr/>
    </dgm:pt>
    <dgm:pt modelId="{BA078C78-E0AD-6C4A-BD61-27C99950D269}" type="pres">
      <dgm:prSet presAssocID="{D55F8B1C-5D50-4877-9573-842CFAF8F1D7}" presName="horz1" presStyleCnt="0"/>
      <dgm:spPr/>
    </dgm:pt>
    <dgm:pt modelId="{21C0BAF2-B30C-274E-8587-E92653D779D5}" type="pres">
      <dgm:prSet presAssocID="{D55F8B1C-5D50-4877-9573-842CFAF8F1D7}" presName="tx1" presStyleLbl="revTx" presStyleIdx="1" presStyleCnt="5"/>
      <dgm:spPr/>
    </dgm:pt>
    <dgm:pt modelId="{A1F344E3-2F30-764B-9BC5-4139DBBB8964}" type="pres">
      <dgm:prSet presAssocID="{D55F8B1C-5D50-4877-9573-842CFAF8F1D7}" presName="vert1" presStyleCnt="0"/>
      <dgm:spPr/>
    </dgm:pt>
    <dgm:pt modelId="{AA95E0A9-C26A-0D4C-9392-BEB51CA3E706}" type="pres">
      <dgm:prSet presAssocID="{CD6E0901-F94D-4D22-A128-C81DAAF0E545}" presName="thickLine" presStyleLbl="alignNode1" presStyleIdx="2" presStyleCnt="5"/>
      <dgm:spPr/>
    </dgm:pt>
    <dgm:pt modelId="{EEF0EC66-94A4-A141-9966-5799D41DC2FB}" type="pres">
      <dgm:prSet presAssocID="{CD6E0901-F94D-4D22-A128-C81DAAF0E545}" presName="horz1" presStyleCnt="0"/>
      <dgm:spPr/>
    </dgm:pt>
    <dgm:pt modelId="{A704EC40-B9F5-A041-A8BE-A6BD56605915}" type="pres">
      <dgm:prSet presAssocID="{CD6E0901-F94D-4D22-A128-C81DAAF0E545}" presName="tx1" presStyleLbl="revTx" presStyleIdx="2" presStyleCnt="5"/>
      <dgm:spPr/>
    </dgm:pt>
    <dgm:pt modelId="{E39C5BCE-C596-084C-B59D-EFB932C0C079}" type="pres">
      <dgm:prSet presAssocID="{CD6E0901-F94D-4D22-A128-C81DAAF0E545}" presName="vert1" presStyleCnt="0"/>
      <dgm:spPr/>
    </dgm:pt>
    <dgm:pt modelId="{D301F08B-4DDC-194C-9861-B1BE10BEE63D}" type="pres">
      <dgm:prSet presAssocID="{11CA5888-DA39-4AEF-839E-B867B746B0CC}" presName="thickLine" presStyleLbl="alignNode1" presStyleIdx="3" presStyleCnt="5"/>
      <dgm:spPr/>
    </dgm:pt>
    <dgm:pt modelId="{1FEFB3C8-0697-CF47-B517-C0C6021E05F6}" type="pres">
      <dgm:prSet presAssocID="{11CA5888-DA39-4AEF-839E-B867B746B0CC}" presName="horz1" presStyleCnt="0"/>
      <dgm:spPr/>
    </dgm:pt>
    <dgm:pt modelId="{49EA09D1-3455-144A-B4E2-70E0362A5066}" type="pres">
      <dgm:prSet presAssocID="{11CA5888-DA39-4AEF-839E-B867B746B0CC}" presName="tx1" presStyleLbl="revTx" presStyleIdx="3" presStyleCnt="5"/>
      <dgm:spPr/>
    </dgm:pt>
    <dgm:pt modelId="{85AC6C91-1DE1-0142-8D7B-80522A36AFB6}" type="pres">
      <dgm:prSet presAssocID="{11CA5888-DA39-4AEF-839E-B867B746B0CC}" presName="vert1" presStyleCnt="0"/>
      <dgm:spPr/>
    </dgm:pt>
    <dgm:pt modelId="{FBEA8FC8-52E5-424C-8148-B4DFAF533BA7}" type="pres">
      <dgm:prSet presAssocID="{A6175D27-604D-4DB1-A7D7-C2F3FD3613B1}" presName="thickLine" presStyleLbl="alignNode1" presStyleIdx="4" presStyleCnt="5"/>
      <dgm:spPr/>
    </dgm:pt>
    <dgm:pt modelId="{850B3ECD-4D78-2643-8601-FB984719A8C9}" type="pres">
      <dgm:prSet presAssocID="{A6175D27-604D-4DB1-A7D7-C2F3FD3613B1}" presName="horz1" presStyleCnt="0"/>
      <dgm:spPr/>
    </dgm:pt>
    <dgm:pt modelId="{0461E555-03DD-4849-ABE8-D349193DE8A4}" type="pres">
      <dgm:prSet presAssocID="{A6175D27-604D-4DB1-A7D7-C2F3FD3613B1}" presName="tx1" presStyleLbl="revTx" presStyleIdx="4" presStyleCnt="5"/>
      <dgm:spPr/>
    </dgm:pt>
    <dgm:pt modelId="{A2FC1F46-6AD1-404E-B853-2B03F27069C3}" type="pres">
      <dgm:prSet presAssocID="{A6175D27-604D-4DB1-A7D7-C2F3FD3613B1}" presName="vert1" presStyleCnt="0"/>
      <dgm:spPr/>
    </dgm:pt>
  </dgm:ptLst>
  <dgm:cxnLst>
    <dgm:cxn modelId="{C782D623-4BFC-4173-B8BC-06F506E07E5C}" srcId="{92247E4C-53AA-4FC3-BA23-1E5123A6A686}" destId="{A6175D27-604D-4DB1-A7D7-C2F3FD3613B1}" srcOrd="4" destOrd="0" parTransId="{79B8354A-E5BC-4929-A6E4-2810296D1B24}" sibTransId="{533DA014-3A2B-4A82-BBF3-28965547AB8E}"/>
    <dgm:cxn modelId="{B5F45D47-8056-487A-B5D0-89ACD937FF08}" srcId="{92247E4C-53AA-4FC3-BA23-1E5123A6A686}" destId="{CD6E0901-F94D-4D22-A128-C81DAAF0E545}" srcOrd="2" destOrd="0" parTransId="{2A4A505D-67A6-4A33-BEE8-1242EE7D1A4C}" sibTransId="{5AF6ED9A-0FE2-4619-AFDF-A30F9120D1CA}"/>
    <dgm:cxn modelId="{EDC8625E-0C89-4CE1-BF5D-CE8C1CC795EE}" srcId="{92247E4C-53AA-4FC3-BA23-1E5123A6A686}" destId="{11CA5888-DA39-4AEF-839E-B867B746B0CC}" srcOrd="3" destOrd="0" parTransId="{BC4671C8-F597-425F-BAA9-22A9D726F62A}" sibTransId="{847704DB-55D2-4FCF-8678-5B367828A5E7}"/>
    <dgm:cxn modelId="{44551563-D175-A047-9223-C8A4CB81F6C7}" type="presOf" srcId="{CD6E0901-F94D-4D22-A128-C81DAAF0E545}" destId="{A704EC40-B9F5-A041-A8BE-A6BD56605915}" srcOrd="0" destOrd="0" presId="urn:microsoft.com/office/officeart/2008/layout/LinedList"/>
    <dgm:cxn modelId="{32FE3369-CE78-2348-9CC2-5D92DBFB0C70}" type="presOf" srcId="{B70E7A9C-6F9F-45F4-B17A-78129164BE75}" destId="{6F91DB53-EA63-1644-8B26-6B9DA1AD38B4}" srcOrd="0" destOrd="0" presId="urn:microsoft.com/office/officeart/2008/layout/LinedList"/>
    <dgm:cxn modelId="{22D24C6A-5DBD-41D3-8C3F-FC58D3C4A94C}" srcId="{92247E4C-53AA-4FC3-BA23-1E5123A6A686}" destId="{D55F8B1C-5D50-4877-9573-842CFAF8F1D7}" srcOrd="1" destOrd="0" parTransId="{C55778D6-5CB1-47A0-8613-4ACA49B6A6AF}" sibTransId="{487FEEB6-F56F-41CA-8F7F-E4E0937BBCB4}"/>
    <dgm:cxn modelId="{25904F70-C319-1549-8868-5D1CD68D6FD8}" type="presOf" srcId="{92247E4C-53AA-4FC3-BA23-1E5123A6A686}" destId="{EB9FB386-C453-AE43-967D-98540301EDC6}" srcOrd="0" destOrd="0" presId="urn:microsoft.com/office/officeart/2008/layout/LinedList"/>
    <dgm:cxn modelId="{56EBEC76-82A2-E445-8F8C-A0257F718918}" type="presOf" srcId="{11CA5888-DA39-4AEF-839E-B867B746B0CC}" destId="{49EA09D1-3455-144A-B4E2-70E0362A5066}" srcOrd="0" destOrd="0" presId="urn:microsoft.com/office/officeart/2008/layout/LinedList"/>
    <dgm:cxn modelId="{EB74CEAF-783D-40EA-B74E-82B3DA5C8A7F}" srcId="{92247E4C-53AA-4FC3-BA23-1E5123A6A686}" destId="{B70E7A9C-6F9F-45F4-B17A-78129164BE75}" srcOrd="0" destOrd="0" parTransId="{BE00C0AC-9A6F-42B0-B5DD-B8F39F93E639}" sibTransId="{21B38904-4FF1-4F7A-8B8A-0966EF94BD1A}"/>
    <dgm:cxn modelId="{4B32F6BD-EDA3-6340-B44C-6E5B6E4F8D31}" type="presOf" srcId="{A6175D27-604D-4DB1-A7D7-C2F3FD3613B1}" destId="{0461E555-03DD-4849-ABE8-D349193DE8A4}" srcOrd="0" destOrd="0" presId="urn:microsoft.com/office/officeart/2008/layout/LinedList"/>
    <dgm:cxn modelId="{824B80C7-681B-6C43-BB02-1781C314E3EE}" type="presOf" srcId="{D55F8B1C-5D50-4877-9573-842CFAF8F1D7}" destId="{21C0BAF2-B30C-274E-8587-E92653D779D5}" srcOrd="0" destOrd="0" presId="urn:microsoft.com/office/officeart/2008/layout/LinedList"/>
    <dgm:cxn modelId="{24343617-9BD6-E049-A013-0158C516AAE4}" type="presParOf" srcId="{EB9FB386-C453-AE43-967D-98540301EDC6}" destId="{3B2E2C81-F6A3-EC42-BEA7-8D8B17661C22}" srcOrd="0" destOrd="0" presId="urn:microsoft.com/office/officeart/2008/layout/LinedList"/>
    <dgm:cxn modelId="{1F2753A4-5F7E-8D4B-B5C2-2BD69C88441A}" type="presParOf" srcId="{EB9FB386-C453-AE43-967D-98540301EDC6}" destId="{31873619-CEBA-8E4D-951F-5B59665C5748}" srcOrd="1" destOrd="0" presId="urn:microsoft.com/office/officeart/2008/layout/LinedList"/>
    <dgm:cxn modelId="{4F561C76-7694-9B4D-B60F-59BA123CB59D}" type="presParOf" srcId="{31873619-CEBA-8E4D-951F-5B59665C5748}" destId="{6F91DB53-EA63-1644-8B26-6B9DA1AD38B4}" srcOrd="0" destOrd="0" presId="urn:microsoft.com/office/officeart/2008/layout/LinedList"/>
    <dgm:cxn modelId="{29497818-44F6-6444-BA98-F167BF3D66A0}" type="presParOf" srcId="{31873619-CEBA-8E4D-951F-5B59665C5748}" destId="{CDDCD6CD-457C-D04C-A635-7712F8AED303}" srcOrd="1" destOrd="0" presId="urn:microsoft.com/office/officeart/2008/layout/LinedList"/>
    <dgm:cxn modelId="{80D1DBC5-73D7-AE40-9167-9CAE82E32475}" type="presParOf" srcId="{EB9FB386-C453-AE43-967D-98540301EDC6}" destId="{08E2B3EA-4EA6-B243-B461-DE13F55DA0B9}" srcOrd="2" destOrd="0" presId="urn:microsoft.com/office/officeart/2008/layout/LinedList"/>
    <dgm:cxn modelId="{E987B0D2-3561-9E43-990E-6C2D7F906AA2}" type="presParOf" srcId="{EB9FB386-C453-AE43-967D-98540301EDC6}" destId="{BA078C78-E0AD-6C4A-BD61-27C99950D269}" srcOrd="3" destOrd="0" presId="urn:microsoft.com/office/officeart/2008/layout/LinedList"/>
    <dgm:cxn modelId="{947AF4A7-1D8E-A949-A0B8-30C7A810D33C}" type="presParOf" srcId="{BA078C78-E0AD-6C4A-BD61-27C99950D269}" destId="{21C0BAF2-B30C-274E-8587-E92653D779D5}" srcOrd="0" destOrd="0" presId="urn:microsoft.com/office/officeart/2008/layout/LinedList"/>
    <dgm:cxn modelId="{0DD01A93-69B2-EB41-A9F4-574BD50ECC4F}" type="presParOf" srcId="{BA078C78-E0AD-6C4A-BD61-27C99950D269}" destId="{A1F344E3-2F30-764B-9BC5-4139DBBB8964}" srcOrd="1" destOrd="0" presId="urn:microsoft.com/office/officeart/2008/layout/LinedList"/>
    <dgm:cxn modelId="{E94A5034-3BD1-1242-B6EE-9188FDD34AC9}" type="presParOf" srcId="{EB9FB386-C453-AE43-967D-98540301EDC6}" destId="{AA95E0A9-C26A-0D4C-9392-BEB51CA3E706}" srcOrd="4" destOrd="0" presId="urn:microsoft.com/office/officeart/2008/layout/LinedList"/>
    <dgm:cxn modelId="{0D519702-9140-6748-A8B4-164E563E88DF}" type="presParOf" srcId="{EB9FB386-C453-AE43-967D-98540301EDC6}" destId="{EEF0EC66-94A4-A141-9966-5799D41DC2FB}" srcOrd="5" destOrd="0" presId="urn:microsoft.com/office/officeart/2008/layout/LinedList"/>
    <dgm:cxn modelId="{58079366-31A5-BA4D-BB9B-250529BEE079}" type="presParOf" srcId="{EEF0EC66-94A4-A141-9966-5799D41DC2FB}" destId="{A704EC40-B9F5-A041-A8BE-A6BD56605915}" srcOrd="0" destOrd="0" presId="urn:microsoft.com/office/officeart/2008/layout/LinedList"/>
    <dgm:cxn modelId="{3AF4ED12-B8A0-5848-8169-10E916270819}" type="presParOf" srcId="{EEF0EC66-94A4-A141-9966-5799D41DC2FB}" destId="{E39C5BCE-C596-084C-B59D-EFB932C0C079}" srcOrd="1" destOrd="0" presId="urn:microsoft.com/office/officeart/2008/layout/LinedList"/>
    <dgm:cxn modelId="{50A313FA-F1B5-364E-98C1-516A44D60D48}" type="presParOf" srcId="{EB9FB386-C453-AE43-967D-98540301EDC6}" destId="{D301F08B-4DDC-194C-9861-B1BE10BEE63D}" srcOrd="6" destOrd="0" presId="urn:microsoft.com/office/officeart/2008/layout/LinedList"/>
    <dgm:cxn modelId="{9DBC5AF5-EBC6-2F43-966C-27A51BA51F82}" type="presParOf" srcId="{EB9FB386-C453-AE43-967D-98540301EDC6}" destId="{1FEFB3C8-0697-CF47-B517-C0C6021E05F6}" srcOrd="7" destOrd="0" presId="urn:microsoft.com/office/officeart/2008/layout/LinedList"/>
    <dgm:cxn modelId="{2270877E-102C-5F44-8368-2CE295260043}" type="presParOf" srcId="{1FEFB3C8-0697-CF47-B517-C0C6021E05F6}" destId="{49EA09D1-3455-144A-B4E2-70E0362A5066}" srcOrd="0" destOrd="0" presId="urn:microsoft.com/office/officeart/2008/layout/LinedList"/>
    <dgm:cxn modelId="{5655A383-99CE-6941-991B-0464A19687E7}" type="presParOf" srcId="{1FEFB3C8-0697-CF47-B517-C0C6021E05F6}" destId="{85AC6C91-1DE1-0142-8D7B-80522A36AFB6}" srcOrd="1" destOrd="0" presId="urn:microsoft.com/office/officeart/2008/layout/LinedList"/>
    <dgm:cxn modelId="{EA62D604-FD77-B946-BC77-A4CDF84C55D8}" type="presParOf" srcId="{EB9FB386-C453-AE43-967D-98540301EDC6}" destId="{FBEA8FC8-52E5-424C-8148-B4DFAF533BA7}" srcOrd="8" destOrd="0" presId="urn:microsoft.com/office/officeart/2008/layout/LinedList"/>
    <dgm:cxn modelId="{E7B35FED-C2EF-5D4E-9D3F-8A04100A6038}" type="presParOf" srcId="{EB9FB386-C453-AE43-967D-98540301EDC6}" destId="{850B3ECD-4D78-2643-8601-FB984719A8C9}" srcOrd="9" destOrd="0" presId="urn:microsoft.com/office/officeart/2008/layout/LinedList"/>
    <dgm:cxn modelId="{D9F4B36E-B28A-0443-9D73-70992CBD8667}" type="presParOf" srcId="{850B3ECD-4D78-2643-8601-FB984719A8C9}" destId="{0461E555-03DD-4849-ABE8-D349193DE8A4}" srcOrd="0" destOrd="0" presId="urn:microsoft.com/office/officeart/2008/layout/LinedList"/>
    <dgm:cxn modelId="{E7126428-4A2B-CA4F-9E0D-49208ABDC1E7}" type="presParOf" srcId="{850B3ECD-4D78-2643-8601-FB984719A8C9}" destId="{A2FC1F46-6AD1-404E-B853-2B03F27069C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E2C81-F6A3-EC42-BEA7-8D8B17661C22}">
      <dsp:nvSpPr>
        <dsp:cNvPr id="0" name=""/>
        <dsp:cNvSpPr/>
      </dsp:nvSpPr>
      <dsp:spPr>
        <a:xfrm>
          <a:off x="0" y="446"/>
          <a:ext cx="10142905"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6F91DB53-EA63-1644-8B26-6B9DA1AD38B4}">
      <dsp:nvSpPr>
        <dsp:cNvPr id="0" name=""/>
        <dsp:cNvSpPr/>
      </dsp:nvSpPr>
      <dsp:spPr>
        <a:xfrm>
          <a:off x="0" y="446"/>
          <a:ext cx="10142905" cy="730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We know about Infrastructure as Code (</a:t>
          </a:r>
          <a:r>
            <a:rPr lang="en-US" sz="3500" kern="1200" dirty="0" err="1"/>
            <a:t>IaC</a:t>
          </a:r>
          <a:r>
            <a:rPr lang="en-US" sz="3500" kern="1200" dirty="0"/>
            <a:t>)</a:t>
          </a:r>
        </a:p>
      </dsp:txBody>
      <dsp:txXfrm>
        <a:off x="0" y="446"/>
        <a:ext cx="10142905" cy="730692"/>
      </dsp:txXfrm>
    </dsp:sp>
    <dsp:sp modelId="{08E2B3EA-4EA6-B243-B461-DE13F55DA0B9}">
      <dsp:nvSpPr>
        <dsp:cNvPr id="0" name=""/>
        <dsp:cNvSpPr/>
      </dsp:nvSpPr>
      <dsp:spPr>
        <a:xfrm>
          <a:off x="0" y="731138"/>
          <a:ext cx="10142905"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1C0BAF2-B30C-274E-8587-E92653D779D5}">
      <dsp:nvSpPr>
        <dsp:cNvPr id="0" name=""/>
        <dsp:cNvSpPr/>
      </dsp:nvSpPr>
      <dsp:spPr>
        <a:xfrm>
          <a:off x="0" y="731138"/>
          <a:ext cx="10142905" cy="730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We know what is Terraform and the reason to use it</a:t>
          </a:r>
        </a:p>
      </dsp:txBody>
      <dsp:txXfrm>
        <a:off x="0" y="731138"/>
        <a:ext cx="10142905" cy="730692"/>
      </dsp:txXfrm>
    </dsp:sp>
    <dsp:sp modelId="{AA95E0A9-C26A-0D4C-9392-BEB51CA3E706}">
      <dsp:nvSpPr>
        <dsp:cNvPr id="0" name=""/>
        <dsp:cNvSpPr/>
      </dsp:nvSpPr>
      <dsp:spPr>
        <a:xfrm>
          <a:off x="0" y="1461831"/>
          <a:ext cx="10142905"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704EC40-B9F5-A041-A8BE-A6BD56605915}">
      <dsp:nvSpPr>
        <dsp:cNvPr id="0" name=""/>
        <dsp:cNvSpPr/>
      </dsp:nvSpPr>
      <dsp:spPr>
        <a:xfrm>
          <a:off x="0" y="1461831"/>
          <a:ext cx="10142905" cy="730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We know how Terraform works, Terraform’s workflow</a:t>
          </a:r>
        </a:p>
      </dsp:txBody>
      <dsp:txXfrm>
        <a:off x="0" y="1461831"/>
        <a:ext cx="10142905" cy="730692"/>
      </dsp:txXfrm>
    </dsp:sp>
    <dsp:sp modelId="{D301F08B-4DDC-194C-9861-B1BE10BEE63D}">
      <dsp:nvSpPr>
        <dsp:cNvPr id="0" name=""/>
        <dsp:cNvSpPr/>
      </dsp:nvSpPr>
      <dsp:spPr>
        <a:xfrm>
          <a:off x="0" y="2192523"/>
          <a:ext cx="10142905"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9EA09D1-3455-144A-B4E2-70E0362A5066}">
      <dsp:nvSpPr>
        <dsp:cNvPr id="0" name=""/>
        <dsp:cNvSpPr/>
      </dsp:nvSpPr>
      <dsp:spPr>
        <a:xfrm>
          <a:off x="0" y="2192523"/>
          <a:ext cx="10142905" cy="730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Terraform VS similar technologies</a:t>
          </a:r>
        </a:p>
      </dsp:txBody>
      <dsp:txXfrm>
        <a:off x="0" y="2192523"/>
        <a:ext cx="10142905" cy="730692"/>
      </dsp:txXfrm>
    </dsp:sp>
    <dsp:sp modelId="{FBEA8FC8-52E5-424C-8148-B4DFAF533BA7}">
      <dsp:nvSpPr>
        <dsp:cNvPr id="0" name=""/>
        <dsp:cNvSpPr/>
      </dsp:nvSpPr>
      <dsp:spPr>
        <a:xfrm>
          <a:off x="0" y="2923216"/>
          <a:ext cx="10142905" cy="0"/>
        </a:xfrm>
        <a:prstGeom prst="line">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461E555-03DD-4849-ABE8-D349193DE8A4}">
      <dsp:nvSpPr>
        <dsp:cNvPr id="0" name=""/>
        <dsp:cNvSpPr/>
      </dsp:nvSpPr>
      <dsp:spPr>
        <a:xfrm>
          <a:off x="0" y="2923216"/>
          <a:ext cx="10142905" cy="7306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Getting started with Terraform - Demo</a:t>
          </a:r>
        </a:p>
      </dsp:txBody>
      <dsp:txXfrm>
        <a:off x="0" y="2923216"/>
        <a:ext cx="10142905" cy="73069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7T06:22:09.467"/>
    </inkml:context>
    <inkml:brush xml:id="br0">
      <inkml:brushProperty name="width" value="0.1" units="cm"/>
      <inkml:brushProperty name="height" value="0.1" units="cm"/>
      <inkml:brushProperty name="color" value="#FFFFFF"/>
    </inkml:brush>
  </inkml:definitions>
  <inkml:trace contextRef="#ctx0" brushRef="#br0">3200 504 24575,'49'-12'0,"-1"-1"0,-15 8 0,46-6 0,-82 20 0,-6 0 0,-5-3 0,-21 3 0,-37-4 0,21 0 0,-17-5 0,53-5 0,4-2 0,11-5 0,6 0 0,17-4 0,-3 5 0,20-4 0,-7 6 0,1 3 0,-8 1 0,-12 5 0,-8 8 0,-3 4 0,-6 4 0,-8 2 0,-4-8 0,-8 1 0,1-7 0,4 0 0,-12-4 0,-4-6 0,6 2 0,3-12 0,23 1 0,4 0 0,9-3 0,-1 14 0,17-3 0,-15 10 0,7 8 0,-12 9 0,-3-1 0,-6 3 0,-9-12 0,-16 1 0,-15-7 0,-3 1 0,3-5 0,21-6 0,11-14 0,13 0 0,1-4 0,5 11 0,0 7 0,0 3 0,-3 3 0,-1 6 0,-4 16 0,5 3 0,-8 3 0,5-9 0,-9-10 0,3-6 0,-13-10 0,-22-33 0,6-7 0,-6-8 0,22 6 0,11 44 0,0-8 0,5 68 0,6-5 0,1 31 0,1-27 0,-3-22 0,-15-20 0,-3-10 0,-9-5 0,-10-7 0,11-6 0,-9-42 0,21 26 0,3-27 0,12 44 0,1 1 0,4 8 0,-4 3 0,1 1 0,-2 4 0,3 4 0,0 3 0,4 8 0,1 11 0,-6-8 0,-1 4 0,-7-15 0,-3-6 0,3-3 0,-9-31 0,8 2 0,-4-33 0,14 17 0,-1 11 0,12 11 0,-7 19 0,1 1 0,-5 3 0,-6 3 0,4 16 0,-5 7 0,2 16 0,-4-9 0,0-6 0,0-13 0,0-6 0,0-12 0,4-6 0,8-36 0,-1 8 0,15-13 0,-16 30 0,2 21 0,-9 41 0,-3-11 0,0 13 0,-3-21 0,3-15 0,0 2 0,28-35 0,1 7 0,6-15 0,-5 24 0,-15 8 0,7 5 0,13 14 0,5 10 0,-7 4 0,-7-4 0,-21-9 0,-5-7 0,0-1 0,3-5 0,-3-5 0,31-28 0,-2 1 0,27-21 0,-2 16 0,3 7 0,-3 13 0,-19 7 0,-14 7 0,-19 9 0,-2 4 0,-3 8 0,-3-6 0,-4 0 0,0-8 0,2 0 0,2-6 0,0 0 0,2-6 0,-1 0 0,1-16 0,-2 12 0,2-11 0,1 23 0,-2 24 0,3-11 0,-6 23 0,7-28 0,-5 4 0,2-5 0,4-9 0,22-28 0,-8 9 0,31-25 0,-29 33 0,2 3 0,-49 18 0,-8 1 0,-23-3 0,-9-2 0,14-4 0,0-3 0,-11-3 0,3-3 0,-8-1 0,41-17 0,29-10 0,0 5 0,9-13 0,15 22 0,0 7 0,6 6 0,-6 5 0,-3 4 0,-2 6 0,-1 15 0,-10 17 0,-1 11 0,-4 9 0,-4-9 0,-3-16 0,-2-17 0,3-23 0,4-43 0,2-1 0,2-4 0,3-4 0,12-40 0,4 20 0,3 16 0,-10 52 0,-3 23 0,-8 24 0,2 7 0,-14 12 0,-10-13 0,3-17 0,-4-6 0,16-23 0,16-15 0,1-1 0,23-9 0,-3 11 0,9-1 0,19 9 0,-30 1 0,7 11 0,-36-2 0,-2 29 0,-5-13 0,1 15 0,-4-20 0,2-10 0,-3 3 0,2-6 0,-4 11 0,4-6 0,-1 7 0,4-4 0,2 1 0,2-5 0,-3 3 0,-3-3 0,-13-3 0,0 0 0,-9-10 0,12 5 0,8-5 0,9 7 0,21 0 0,-10 0 0,11 0 0,-15 3 0,-10 8 0,-25 4 0,-1 0 0,-15-5 0,-55-7 0,43-9 0,-1-1 0,-4 6 0,1-1 0,-32-13 0,68 15 0,15-3 0,2 3 0,0 3 0,46-3 0,22 3 0,-13-3 0,4 0 0,11 0 0,0 0 0,32 0 0,3 0 0,-46 0 0,-23 2 0,-113-1-62,33-1 1,-18-1 0,-16 0 0,-12 0 0,-8 0 0,-6 0 0,-3-1 0,1 1 0,5-1 0,7 1 0,10 0 0,15 0 61,-26 0 0,18 0 0,1 0 0,-19 0-280,18 0 0,-19-1 1,-13 1-1,-8-1 1,-3 0-1,2 0 0,6 0 1,13 1-1,16 0 1,22 0-1,27 0 280,17 1 0,8 0 0,-15 0 0,12 0 0,-5 0 619,0-3-619,1 2 3190,4-5-3190,4 3 0,8-3 0,8-3 0,5 2 0,10-2 0,0 2 0,15-2 0,-12 5 0,-3-1 0,-40 5 0,-40 0 0,5 0 0,-5 0 0,4 0 0,-1 0 0,-9 0 0,2 0 0,-16 0 0,21 0 0,37-3 0,124-11 0,-25 1 0,8 0 0,-13 4 0,3 1 0,-3-1 0,17-5 0,-11 1 0,-4 4 0,-81 5 0,-30 4 0,-13 0 0,16 0 0,17-3 0,14-3 0,4-3 0,1-3 0,-5-5 0,0 4 0,-4-1 0,-2 5 0,-5 3 0,-27 2 0,-28 1 0,-23 9 0,39-5 0,2 0 0,-7 5 0,12-6 0,40 3 0,-30 3 0,0 4 0,-14-3 0,13 2 0,30-14 0,7-3 0,29-16 0,25-16 0,10-7 0,13-1 0,-15 3 0,-24 22 0,-12 3 0,-18 17 0,6 0 0,30-3 0,58-2 0,-43 4 0,6 0-476,2 1 0,6 0 1,-2 2 475,18 0 0,-3 2 0,-4-1 0,-4 0 0,-16 0 0,-12 0 0,-23 0 0,-18 3 0,-21 0 0,-2 4 0,5-4 1427,-5 3-1427,-1-5 0,-4 2 0,4 0 0,4-2 0,8-2 0,3-2 0,6 10 0,-3 3 0,-2 22 0,1 1 0,-4 4 0,5-13 0,0-11 0,0-10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7T06:22:12.346"/>
    </inkml:context>
    <inkml:brush xml:id="br0">
      <inkml:brushProperty name="width" value="0.1" units="cm"/>
      <inkml:brushProperty name="height" value="0.1" units="cm"/>
      <inkml:brushProperty name="color" value="#FFFFFF"/>
    </inkml:brush>
  </inkml:definitions>
  <inkml:trace contextRef="#ctx0" brushRef="#br0">284 456 24575,'-6'12'0,"3"-1"0,-3 3 0,0-7 0,-6 14 0,0-11 0,-6 8 0,5-8 0,-4 0 0,0 0 0,-1 1 0,0 0 0,4-4 0,6-4 0,4-6 0,2-3 0,5-8 0,5-4 0,6-13 0,19-14 0,-1-3 0,10-2 0,-12 21 0,-8 12 0,-8 13 0,-6 1 0,-2 3 0,0 0 0,0 0 0,-5 0 0,-2 5 0,-8 2 0,0 2 0,-3 0 0,0-1 0,0-1 0,-13 3 0,-13-6 0,-42 1 0,20-5 0,-2 0 0,47-3 0,28-12 0,18-13 0,10-2 0,3-2 0,4-7 0,-1 9 0,2 0 0,15-8 0,-3-1 0,19-9 0,-37 13 0,-10 13 0,-18 7 0,-13 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7T06:22:22.144"/>
    </inkml:context>
    <inkml:brush xml:id="br0">
      <inkml:brushProperty name="width" value="0.35" units="cm"/>
      <inkml:brushProperty name="height" value="0.35" units="cm"/>
      <inkml:brushProperty name="color" value="#FFFFFF"/>
    </inkml:brush>
  </inkml:definitions>
  <inkml:trace contextRef="#ctx0" brushRef="#br0">863 596 24575,'-19'-40'0,"3"-2"0,9 23 0,3-3 0,2 12 0,2-1 0,2 4 0,-1-4 0,7 5 0,-4-3 0,5-4 0,-3 2 0,0-6 0,-2 8 0,1 3 0,-2-7 0,6 5 0,9-18 0,7-5 0,9-11 0,3-7 0,-13 12 0,-4 9 0,-16 12 0,1 7 0,-1-3 0,-1 0 0,6-5 0,-7 0 0,5-4 0,-7 4 0,-6 10 0,-23 13 0,-10 10 0,-23 15 0,18-10 0,4 4 0,11 11 0,-10 7 0,10 2 0,-6 7 0,22-28 0,-5 8 0,10-14 0,-6-1 0,-4 4 0,-7 10 0,-14 12 0,15-10 0,-1-2 0,17-17 0,-2 21 0,4 7 0,0-2 0,9-1 0,-3-21 0,6 0 0,-2 4 0,8 4 0,-3-1 0,4-1 0,-9-11 0,1-7 0,-1 0 0,4 5 0,-1-4 0,-2 4 0,1-5 0,2-3 0,7 0 0,-2-3 0,42 0 0,-13 0 0,28 0 0,-28 0 0,-15 0 0,-13 0 0,-6 0 0,1 0 0,0 0 0,7 0 0,2 0 0,5 0 0,-8 0 0,-2 0 0,-4 0 0,-3 3 0,8 0 0,-7 0 0,4 2 0,-2-4 0,0 4 0,3-2 0,-3 1 0,2-2 0,-1 1 0,-1-2 0,4 1 0,2-2 0,1 0 0,0 0 0,-7 0 0,-78 0 0,7 0 0,3 0 0,-5 0 0,-34 0 0,30 4 0,15-4 0,30 4 0,10-4 0,-1 0 0,-3 0 0,2 0 0,4 0 0,1 2 0,2-1 0,-1 2 0,0-3 0,-18 3 0,14-2 0,-11 2 0,18-3 0,0 3 0,-7-3 0,5 6 0,-14-6 0,7 3 0,0-1 0,1-1 0,8 2 0,-5-1 0,1 2 0,-2-1 0,4-1 0,-1 1 0,0 3 0,-1-2 0,-1 6 0,2-8 0,-1 5 0,2-6 0,4 10 0,4 1 0,1 1 0,2 4 0,-3-11 0,2 3 0,4-1 0,3-1 0,0-1 0,3-4 0,-3-2 0,7 0 0,-3 0 0,4 0 0,-8 0 0,2 0 0,-4 0 0,4 0 0,-2 0 0,3 0 0,5 0 0,0 0 0,15 0 0,1 0 0,9 5 0,0-4 0,2 4 0,-15-5 0,-3 0 0,-9 0 0,1-4 0,13-1 0,3-5 0,26 0 0,-13-1 0,49-8 0,-61 11 0,24-8 0,-45 12 0,-1-3 0,14 3 0,1-3 0,63-8 0,-44 4 0,29-4 0,-59 12 0,-11 0 0,5 3 0,-58-6 0,-6 5 0,-45-3 0,32 4 0,-2 0-366,1 0 1,-2 0 365,-17 0 0,0 0 0,18 0 0,2 0-13,5 0 0,6 0 13,0 0 0,13 0 0,32-2 0,4 1 0,-2-2 730,-16 3-730,2-3 27,-5 2-27,10-2 0,8 0 0,0 3 0,-2-3 0,-18-2 0,10 4 0,-53-9 0,50 8 0,-35-3 0,46 5 0,-2 0 0,7 0 0,-6 0 0,0 0 0,-3 0 0,3 0 0,0 0 0,3 0 0,0 3 0,3 8 0,3-3 0,6 8 0,-3-2 0,6-1 0,-6 1 0,6-3 0,-3-7 0,5 4 0,1-5 0,1 0 0,3 3 0,-3-6 0,2 3 0,-1-3 0,-2 0 0,0 0 0,7 0 0,-5 0 0,10 0 0,-8 0 0,17 0 0,-1 0 0,0 0 0,1 0 0,-12 0 0,-1 0 0,-3 0 0,-5 0 0,2-3 0,17 0 0,-4-1 0,13 2 0,-13-1 0,4 3 0,-4-3 0,4 3 0,5 0 0,-8 0 0,8-4 0,-11 4 0,-4-4 0,-1 2 0,-8 1 0,-1-2 0,1 3 0,0-2 0,3-2 0,-3 1 0,2 0 0,-4 1 0,1-2 0,3-2 0,-6 0 0,5 0 0,-9-2 0,2-1 0,-3-3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87975" cy="35083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7042150" y="0"/>
            <a:ext cx="5387975" cy="350838"/>
          </a:xfrm>
          <a:prstGeom prst="rect">
            <a:avLst/>
          </a:prstGeom>
        </p:spPr>
        <p:txBody>
          <a:bodyPr vert="horz" lIns="91440" tIns="45720" rIns="91440" bIns="45720" rtlCol="0"/>
          <a:lstStyle>
            <a:lvl1pPr algn="r">
              <a:defRPr sz="1200"/>
            </a:lvl1pPr>
          </a:lstStyle>
          <a:p>
            <a:fld id="{DF36711D-3C57-C346-92E2-4C5C8F0D3649}" type="datetimeFigureOut">
              <a:rPr lang="en-VN" smtClean="0"/>
              <a:t>22/09/2023</a:t>
            </a:fld>
            <a:endParaRPr lang="en-VN"/>
          </a:p>
        </p:txBody>
      </p:sp>
      <p:sp>
        <p:nvSpPr>
          <p:cNvPr id="4" name="Slide Image Placeholder 3"/>
          <p:cNvSpPr>
            <a:spLocks noGrp="1" noRot="1" noChangeAspect="1"/>
          </p:cNvSpPr>
          <p:nvPr>
            <p:ph type="sldImg" idx="2"/>
          </p:nvPr>
        </p:nvSpPr>
        <p:spPr>
          <a:xfrm>
            <a:off x="4117975" y="874713"/>
            <a:ext cx="4197350" cy="23622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1243013" y="3367088"/>
            <a:ext cx="9947275" cy="27559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6646863"/>
            <a:ext cx="5387975" cy="35083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7042150" y="6646863"/>
            <a:ext cx="5387975" cy="350837"/>
          </a:xfrm>
          <a:prstGeom prst="rect">
            <a:avLst/>
          </a:prstGeom>
        </p:spPr>
        <p:txBody>
          <a:bodyPr vert="horz" lIns="91440" tIns="45720" rIns="91440" bIns="45720" rtlCol="0" anchor="b"/>
          <a:lstStyle>
            <a:lvl1pPr algn="r">
              <a:defRPr sz="1200"/>
            </a:lvl1pPr>
          </a:lstStyle>
          <a:p>
            <a:fld id="{EBD0B448-1622-7549-AB6C-12B37BC380F5}" type="slidenum">
              <a:rPr lang="en-VN" smtClean="0"/>
              <a:t>‹#›</a:t>
            </a:fld>
            <a:endParaRPr lang="en-VN"/>
          </a:p>
        </p:txBody>
      </p:sp>
    </p:spTree>
    <p:extLst>
      <p:ext uri="{BB962C8B-B14F-4D97-AF65-F5344CB8AC3E}">
        <p14:creationId xmlns:p14="http://schemas.microsoft.com/office/powerpoint/2010/main" val="163460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varonis.com/blog/azure-virtual-network?hsLang=en"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varonis.com/products/datalert?hsLang=e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a:t>
            </a:fld>
            <a:endParaRPr lang="en-VN"/>
          </a:p>
        </p:txBody>
      </p:sp>
    </p:spTree>
    <p:extLst>
      <p:ext uri="{BB962C8B-B14F-4D97-AF65-F5344CB8AC3E}">
        <p14:creationId xmlns:p14="http://schemas.microsoft.com/office/powerpoint/2010/main" val="3204984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operation call the API to AWS and read information of the current S3 Bucket, then it will compare with S3 in the State file. If nothing has changed, the Read() function will return the result that nothing has changed, and terraform will not perform any action.</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16</a:t>
            </a:fld>
            <a:endParaRPr lang="en-VN"/>
          </a:p>
        </p:txBody>
      </p:sp>
    </p:spTree>
    <p:extLst>
      <p:ext uri="{BB962C8B-B14F-4D97-AF65-F5344CB8AC3E}">
        <p14:creationId xmlns:p14="http://schemas.microsoft.com/office/powerpoint/2010/main" val="1931537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Terraform configuration must always be initialized at least once, but you may have to initialize again if you add new providers or modules.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You can call it as many times as you want in a row with no side effects.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18</a:t>
            </a:fld>
            <a:endParaRPr lang="en-VN"/>
          </a:p>
        </p:txBody>
      </p:sp>
    </p:spTree>
    <p:extLst>
      <p:ext uri="{BB962C8B-B14F-4D97-AF65-F5344CB8AC3E}">
        <p14:creationId xmlns:p14="http://schemas.microsoft.com/office/powerpoint/2010/main" val="627116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19</a:t>
            </a:fld>
            <a:endParaRPr lang="en-VN"/>
          </a:p>
        </p:txBody>
      </p:sp>
    </p:spTree>
    <p:extLst>
      <p:ext uri="{BB962C8B-B14F-4D97-AF65-F5344CB8AC3E}">
        <p14:creationId xmlns:p14="http://schemas.microsoft.com/office/powerpoint/2010/main" val="99054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Terraform create this S3 Bucket? </a:t>
            </a:r>
          </a:p>
          <a:p>
            <a:r>
              <a:rPr lang="en-US" dirty="0"/>
              <a:t>During the apply process, Terraform will call the </a:t>
            </a:r>
            <a:r>
              <a:rPr lang="en-US" dirty="0">
                <a:latin typeface="Courier New" panose="02070309020205020404" pitchFamily="49" charset="0"/>
                <a:cs typeface="Courier New" panose="02070309020205020404" pitchFamily="49" charset="0"/>
              </a:rPr>
              <a:t>Create() </a:t>
            </a:r>
            <a:r>
              <a:rPr lang="en-US" dirty="0"/>
              <a:t>function of the </a:t>
            </a:r>
            <a:r>
              <a:rPr lang="en-US" dirty="0">
                <a:latin typeface="Courier New" panose="02070309020205020404" pitchFamily="49" charset="0"/>
                <a:cs typeface="Courier New" panose="02070309020205020404" pitchFamily="49" charset="0"/>
              </a:rPr>
              <a:t>aws_s3_bucket </a:t>
            </a:r>
            <a:r>
              <a:rPr lang="en-US" dirty="0"/>
              <a:t>resource.</a:t>
            </a:r>
            <a:endParaRPr lang="en-VN"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20</a:t>
            </a:fld>
            <a:endParaRPr lang="en-VN"/>
          </a:p>
        </p:txBody>
      </p:sp>
    </p:spTree>
    <p:extLst>
      <p:ext uri="{BB962C8B-B14F-4D97-AF65-F5344CB8AC3E}">
        <p14:creationId xmlns:p14="http://schemas.microsoft.com/office/powerpoint/2010/main" val="1815274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21</a:t>
            </a:fld>
            <a:endParaRPr lang="en-VN"/>
          </a:p>
        </p:txBody>
      </p:sp>
    </p:spTree>
    <p:extLst>
      <p:ext uri="{BB962C8B-B14F-4D97-AF65-F5344CB8AC3E}">
        <p14:creationId xmlns:p14="http://schemas.microsoft.com/office/powerpoint/2010/main" val="2520744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There isn’t a special command for performing an update; all that needs to happen is a </a:t>
            </a:r>
            <a:r>
              <a:rPr lang="en-US" sz="1800" dirty="0">
                <a:solidFill>
                  <a:srgbClr val="232323"/>
                </a:solidFill>
                <a:effectLst/>
                <a:latin typeface="Courier" panose="02070309020205020404" pitchFamily="49" charset="0"/>
              </a:rPr>
              <a:t>terraform apply</a:t>
            </a:r>
            <a:r>
              <a:rPr lang="en-US" sz="1800" dirty="0">
                <a:solidFill>
                  <a:srgbClr val="232323"/>
                </a:solidFill>
                <a:effectLst/>
                <a:latin typeface="NewBaskerville"/>
              </a:rPr>
              <a:t>. Before we do that, though, let’s run </a:t>
            </a:r>
            <a:r>
              <a:rPr lang="en-US" sz="1800" dirty="0">
                <a:solidFill>
                  <a:srgbClr val="232323"/>
                </a:solidFill>
                <a:effectLst/>
                <a:latin typeface="Courier" panose="02070309020205020404" pitchFamily="49" charset="0"/>
              </a:rPr>
              <a:t>terraform plan </a:t>
            </a:r>
            <a:r>
              <a:rPr lang="en-US" sz="1800" dirty="0">
                <a:solidFill>
                  <a:srgbClr val="232323"/>
                </a:solidFill>
                <a:effectLst/>
                <a:latin typeface="NewBaskerville"/>
              </a:rPr>
              <a:t>to see what the generated execution plan looks like. </a:t>
            </a:r>
            <a:endParaRPr lang="en-US" dirty="0"/>
          </a:p>
          <a:p>
            <a:br>
              <a:rPr lang="en-VN" dirty="0"/>
            </a:br>
            <a:r>
              <a:rPr lang="en-VN" dirty="0"/>
              <a:t>We will see w</a:t>
            </a:r>
            <a:r>
              <a:rPr lang="en-US" dirty="0"/>
              <a:t>ha</a:t>
            </a:r>
            <a:r>
              <a:rPr lang="en-VN" dirty="0"/>
              <a:t>t is the command output in the next slide …</a:t>
            </a:r>
          </a:p>
        </p:txBody>
      </p:sp>
      <p:sp>
        <p:nvSpPr>
          <p:cNvPr id="4" name="Slide Number Placeholder 3"/>
          <p:cNvSpPr>
            <a:spLocks noGrp="1"/>
          </p:cNvSpPr>
          <p:nvPr>
            <p:ph type="sldNum" sz="quarter" idx="5"/>
          </p:nvPr>
        </p:nvSpPr>
        <p:spPr/>
        <p:txBody>
          <a:bodyPr/>
          <a:lstStyle/>
          <a:p>
            <a:fld id="{EBD0B448-1622-7549-AB6C-12B37BC380F5}" type="slidenum">
              <a:rPr lang="en-VN" smtClean="0"/>
              <a:t>23</a:t>
            </a:fld>
            <a:endParaRPr lang="en-VN"/>
          </a:p>
        </p:txBody>
      </p:sp>
    </p:spTree>
    <p:extLst>
      <p:ext uri="{BB962C8B-B14F-4D97-AF65-F5344CB8AC3E}">
        <p14:creationId xmlns:p14="http://schemas.microsoft.com/office/powerpoint/2010/main" val="4196154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As you can see, Terraform noticed that we changed the content attribute. So, instead of just changing it, Terraform wants to get rid of the old thing and make a completely new one. This happens because the content attribute is special – if you change it, the whole thing gets messed up. So, to get the new thing we want, Terraform has to start from the beginning and create it all over again. This is a good example of something called "immutable infrastructure," where things can't be changed once they're set up. But not everything in Terraform works this way. In fact, most things can be changed without starting over. The difference between these two ways is shown in next slide</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24</a:t>
            </a:fld>
            <a:endParaRPr lang="en-VN"/>
          </a:p>
        </p:txBody>
      </p:sp>
    </p:spTree>
    <p:extLst>
      <p:ext uri="{BB962C8B-B14F-4D97-AF65-F5344CB8AC3E}">
        <p14:creationId xmlns:p14="http://schemas.microsoft.com/office/powerpoint/2010/main" val="152209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Terraform, resources will have two types of properties: Force New and Normal Update: </a:t>
            </a:r>
          </a:p>
          <a:p>
            <a:r>
              <a:rPr lang="en-US" dirty="0"/>
              <a:t>- Force new: the resource will be deleted and recreated, delete the previous old resource and recreate the new resource</a:t>
            </a:r>
          </a:p>
          <a:p>
            <a:pPr marL="171450" indent="-171450">
              <a:buFontTx/>
              <a:buChar char="-"/>
            </a:pPr>
            <a:r>
              <a:rPr lang="en-US" dirty="0"/>
              <a:t>Normal Update: resources are updated normally, no need to delete old resources</a:t>
            </a:r>
          </a:p>
        </p:txBody>
      </p:sp>
      <p:sp>
        <p:nvSpPr>
          <p:cNvPr id="4" name="Slide Number Placeholder 3"/>
          <p:cNvSpPr>
            <a:spLocks noGrp="1"/>
          </p:cNvSpPr>
          <p:nvPr>
            <p:ph type="sldNum" sz="quarter" idx="5"/>
          </p:nvPr>
        </p:nvSpPr>
        <p:spPr/>
        <p:txBody>
          <a:bodyPr/>
          <a:lstStyle/>
          <a:p>
            <a:fld id="{EBD0B448-1622-7549-AB6C-12B37BC380F5}" type="slidenum">
              <a:rPr lang="en-VN" smtClean="0"/>
              <a:t>25</a:t>
            </a:fld>
            <a:endParaRPr lang="en-VN"/>
          </a:p>
        </p:txBody>
      </p:sp>
    </p:spTree>
    <p:extLst>
      <p:ext uri="{BB962C8B-B14F-4D97-AF65-F5344CB8AC3E}">
        <p14:creationId xmlns:p14="http://schemas.microsoft.com/office/powerpoint/2010/main" val="597654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Our </a:t>
            </a:r>
            <a:r>
              <a:rPr lang="en-US" sz="1800" i="1" dirty="0">
                <a:solidFill>
                  <a:srgbClr val="232323"/>
                </a:solidFill>
                <a:effectLst/>
                <a:latin typeface="NewBaskerville"/>
              </a:rPr>
              <a:t>S3 </a:t>
            </a:r>
            <a:r>
              <a:rPr lang="en-US" sz="1800" dirty="0">
                <a:solidFill>
                  <a:srgbClr val="232323"/>
                </a:solidFill>
                <a:effectLst/>
                <a:latin typeface="NewBaskerville"/>
              </a:rPr>
              <a:t>has served us well, but now it’s time to say goodbye. Let’s clean up by running </a:t>
            </a:r>
            <a:r>
              <a:rPr lang="en-US" sz="1800" dirty="0">
                <a:solidFill>
                  <a:srgbClr val="232323"/>
                </a:solidFill>
                <a:effectLst/>
                <a:latin typeface="Courier" panose="02070309020205020404" pitchFamily="49" charset="0"/>
              </a:rPr>
              <a:t>terraform destroy</a:t>
            </a:r>
            <a:r>
              <a:rPr lang="en-US" sz="1800" dirty="0">
                <a:solidFill>
                  <a:srgbClr val="232323"/>
                </a:solidFill>
                <a:effectLst/>
                <a:latin typeface="NewBaskerville"/>
              </a:rPr>
              <a:t>: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28</a:t>
            </a:fld>
            <a:endParaRPr lang="en-VN"/>
          </a:p>
        </p:txBody>
      </p:sp>
    </p:spTree>
    <p:extLst>
      <p:ext uri="{BB962C8B-B14F-4D97-AF65-F5344CB8AC3E}">
        <p14:creationId xmlns:p14="http://schemas.microsoft.com/office/powerpoint/2010/main" val="1695242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32323"/>
                </a:solidFill>
                <a:effectLst/>
                <a:latin typeface="NewBaskerville"/>
              </a:rPr>
              <a:t>The </a:t>
            </a:r>
            <a:r>
              <a:rPr lang="en-US" sz="1200" dirty="0">
                <a:solidFill>
                  <a:srgbClr val="232323"/>
                </a:solidFill>
                <a:effectLst/>
                <a:latin typeface="Courier" panose="02070309020205020404" pitchFamily="49" charset="0"/>
              </a:rPr>
              <a:t>terraform destroy </a:t>
            </a:r>
            <a:r>
              <a:rPr lang="en-US" sz="1200" dirty="0">
                <a:solidFill>
                  <a:srgbClr val="232323"/>
                </a:solidFill>
                <a:effectLst/>
                <a:latin typeface="NewBaskerville"/>
              </a:rPr>
              <a:t>command first generates an execution plan as if there were no resources in the configuration files by performing a </a:t>
            </a:r>
            <a:r>
              <a:rPr lang="en-US" sz="1200" dirty="0">
                <a:solidFill>
                  <a:srgbClr val="232323"/>
                </a:solidFill>
                <a:effectLst/>
                <a:latin typeface="Courier" panose="02070309020205020404" pitchFamily="49" charset="0"/>
              </a:rPr>
              <a:t>Read() </a:t>
            </a:r>
            <a:r>
              <a:rPr lang="en-US" sz="1200" dirty="0">
                <a:solidFill>
                  <a:srgbClr val="232323"/>
                </a:solidFill>
                <a:effectLst/>
                <a:latin typeface="NewBaskerville"/>
              </a:rPr>
              <a:t>on each resource and marking all existing resources for deletion. </a:t>
            </a:r>
            <a:endParaRPr lang="en-US" dirty="0"/>
          </a:p>
          <a:p>
            <a:endParaRPr lang="en-VN"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30</a:t>
            </a:fld>
            <a:endParaRPr lang="en-VN"/>
          </a:p>
        </p:txBody>
      </p:sp>
    </p:spTree>
    <p:extLst>
      <p:ext uri="{BB962C8B-B14F-4D97-AF65-F5344CB8AC3E}">
        <p14:creationId xmlns:p14="http://schemas.microsoft.com/office/powerpoint/2010/main" val="2375321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a:t>
            </a:fld>
            <a:endParaRPr lang="en-VN"/>
          </a:p>
        </p:txBody>
      </p:sp>
    </p:spTree>
    <p:extLst>
      <p:ext uri="{BB962C8B-B14F-4D97-AF65-F5344CB8AC3E}">
        <p14:creationId xmlns:p14="http://schemas.microsoft.com/office/powerpoint/2010/main" val="1143429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This backup file is a copy of the previous state file and is there for purely archival purposes. This file typically is not needed and can be safely deleted if you wish. Our current state file is empty.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Check the AWS to see the instance was deleted</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32</a:t>
            </a:fld>
            <a:endParaRPr lang="en-VN"/>
          </a:p>
        </p:txBody>
      </p:sp>
    </p:spTree>
    <p:extLst>
      <p:ext uri="{BB962C8B-B14F-4D97-AF65-F5344CB8AC3E}">
        <p14:creationId xmlns:p14="http://schemas.microsoft.com/office/powerpoint/2010/main" val="758535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33</a:t>
            </a:fld>
            <a:endParaRPr lang="en-VN"/>
          </a:p>
        </p:txBody>
      </p:sp>
    </p:spTree>
    <p:extLst>
      <p:ext uri="{BB962C8B-B14F-4D97-AF65-F5344CB8AC3E}">
        <p14:creationId xmlns:p14="http://schemas.microsoft.com/office/powerpoint/2010/main" val="1442731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Until now, we've been able to create new bucket and update the bucket name using Terraform. But what if someone makes changes directly to the file without using Terraform? This is called "configuration drift." It happens a lot when many people with special permissions use the same file system. If you have resources in the cloud, it's like someone making changes directly in the online console. So, how does Terraform handle this configuration drift? It figures out what's different between how things are now and how we want them to be. Then, it makes the necessary updates to get everything back in line with what we want.</a:t>
            </a:r>
            <a:endParaRPr lang="en-VN" dirty="0"/>
          </a:p>
          <a:p>
            <a:endParaRPr lang="en-VN" dirty="0"/>
          </a:p>
          <a:p>
            <a:endParaRPr lang="en-VN" dirty="0"/>
          </a:p>
          <a:p>
            <a:r>
              <a:rPr lang="en-US" dirty="0"/>
              <a:t>Resource Drift is a problem when the configuration of our resource is changed outside of Terraform. </a:t>
            </a:r>
          </a:p>
          <a:p>
            <a:r>
              <a:rPr lang="en-US" dirty="0"/>
              <a:t>With AWS, it could be because someone uses the Web Console | CLI | application to change the configuration</a:t>
            </a:r>
          </a:p>
          <a:p>
            <a:r>
              <a:rPr lang="en-US" dirty="0"/>
              <a:t> of a resource that we created with Terraform.</a:t>
            </a:r>
            <a:endParaRPr lang="en-VN"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34</a:t>
            </a:fld>
            <a:endParaRPr lang="en-VN"/>
          </a:p>
        </p:txBody>
      </p:sp>
    </p:spTree>
    <p:extLst>
      <p:ext uri="{BB962C8B-B14F-4D97-AF65-F5344CB8AC3E}">
        <p14:creationId xmlns:p14="http://schemas.microsoft.com/office/powerpoint/2010/main" val="3595843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Terraform will not automatically detect and update our Terraform file, it is not that magical </a:t>
            </a:r>
            <a:r>
              <a:rPr lang="en-VN" dirty="0"/>
              <a:t>😂. </a:t>
            </a:r>
            <a:r>
              <a:rPr lang="en-US" dirty="0"/>
              <a:t>When we run the apply command, it will detect the change and update the tags field that we changed outside of Terraform to be the same as the tags we wrote in the configuration file. You run the plan command first to see.</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35</a:t>
            </a:fld>
            <a:endParaRPr lang="en-VN"/>
          </a:p>
        </p:txBody>
      </p:sp>
    </p:spTree>
    <p:extLst>
      <p:ext uri="{BB962C8B-B14F-4D97-AF65-F5344CB8AC3E}">
        <p14:creationId xmlns:p14="http://schemas.microsoft.com/office/powerpoint/2010/main" val="1035299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 </a:t>
            </a:r>
            <a:r>
              <a:rPr lang="en-US" sz="1800" dirty="0">
                <a:solidFill>
                  <a:srgbClr val="232323"/>
                </a:solidFill>
                <a:effectLst/>
                <a:latin typeface="NewBaskerville"/>
              </a:rPr>
              <a:t>Wait, what just happened? Terraform appears to have forgotten that the resource it manages even exists and is therefore proposing to create a new resource. In fact, Terraform has not forgotten that the resource it manages exists—the resource is still present in the state file, and you can verify by running </a:t>
            </a:r>
            <a:r>
              <a:rPr lang="en-US" sz="1800" dirty="0">
                <a:solidFill>
                  <a:srgbClr val="232323"/>
                </a:solidFill>
                <a:effectLst/>
                <a:latin typeface="Courier" panose="02070309020205020404" pitchFamily="49" charset="0"/>
              </a:rPr>
              <a:t>terraform show</a:t>
            </a:r>
            <a:r>
              <a:rPr lang="en-US" sz="1800" dirty="0">
                <a:solidFill>
                  <a:srgbClr val="232323"/>
                </a:solidFill>
                <a:effectLst/>
                <a:latin typeface="NewBaskerville"/>
              </a:rPr>
              <a:t>: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36</a:t>
            </a:fld>
            <a:endParaRPr lang="en-VN"/>
          </a:p>
        </p:txBody>
      </p:sp>
    </p:spTree>
    <p:extLst>
      <p:ext uri="{BB962C8B-B14F-4D97-AF65-F5344CB8AC3E}">
        <p14:creationId xmlns:p14="http://schemas.microsoft.com/office/powerpoint/2010/main" val="3857042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A4D57"/>
                </a:solidFill>
                <a:effectLst/>
                <a:latin typeface="Nunito Sans" pitchFamily="2" charset="77"/>
              </a:rPr>
              <a:t>When infrastructure drift happens, the first challenge is to notice those drifts.</a:t>
            </a:r>
            <a:br>
              <a:rPr lang="en-US" b="0" i="0" dirty="0">
                <a:solidFill>
                  <a:srgbClr val="4A4D57"/>
                </a:solidFill>
                <a:effectLst/>
                <a:latin typeface="Nunito Sans" pitchFamily="2" charset="77"/>
              </a:rPr>
            </a:br>
            <a:r>
              <a:rPr lang="en-US" b="0" i="0" dirty="0">
                <a:solidFill>
                  <a:srgbClr val="4A4D57"/>
                </a:solidFill>
                <a:effectLst/>
                <a:latin typeface="Nunito Sans" pitchFamily="2" charset="77"/>
              </a:rPr>
              <a:t> there are multiple sources of drift. Thus it is not possible to track from where and when the drifts happen unless we have some monitoring in place.</a:t>
            </a:r>
            <a:br>
              <a:rPr lang="en-US" b="0" i="0" dirty="0">
                <a:solidFill>
                  <a:srgbClr val="4A4D57"/>
                </a:solidFill>
                <a:effectLst/>
                <a:latin typeface="Nunito Sans" pitchFamily="2" charset="77"/>
              </a:rPr>
            </a:b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38</a:t>
            </a:fld>
            <a:endParaRPr lang="en-VN"/>
          </a:p>
        </p:txBody>
      </p:sp>
    </p:spTree>
    <p:extLst>
      <p:ext uri="{BB962C8B-B14F-4D97-AF65-F5344CB8AC3E}">
        <p14:creationId xmlns:p14="http://schemas.microsoft.com/office/powerpoint/2010/main" val="2678411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31417"/>
                </a:solidFill>
                <a:effectLst/>
                <a:latin typeface="var(--font-nunito-sans)"/>
              </a:rPr>
              <a:t>Without changing the Terraform config, if the execution of a plan command suggests either modifying or recreating a certain resource – then this indicates that something else has modified the infrastructure. But this depends on the moment when we choose to run these commands. It often happens when we prepare and check the status before implementing other intended changes.</a:t>
            </a:r>
          </a:p>
          <a:p>
            <a:pPr algn="l"/>
            <a:endParaRPr lang="en-US" b="0" i="0" dirty="0">
              <a:solidFill>
                <a:srgbClr val="131417"/>
              </a:solidFill>
              <a:effectLst/>
              <a:latin typeface="var(--font-nunito-sans)"/>
            </a:endParaRPr>
          </a:p>
          <a:p>
            <a:pPr algn="l"/>
            <a:r>
              <a:rPr lang="en-US" b="0" i="0" dirty="0">
                <a:solidFill>
                  <a:srgbClr val="131417"/>
                </a:solidFill>
                <a:effectLst/>
                <a:latin typeface="var(--font-nunito-sans)"/>
              </a:rPr>
              <a:t>Terraform Refresh:</a:t>
            </a:r>
            <a:br>
              <a:rPr lang="en-US" b="0" i="0" dirty="0">
                <a:solidFill>
                  <a:srgbClr val="131417"/>
                </a:solidFill>
                <a:effectLst/>
                <a:latin typeface="Nunito Sans" pitchFamily="2" charset="77"/>
              </a:rPr>
            </a:br>
            <a:r>
              <a:rPr lang="en-US" b="0" i="0" dirty="0">
                <a:solidFill>
                  <a:srgbClr val="343536"/>
                </a:solidFill>
                <a:effectLst/>
                <a:latin typeface="-apple-system"/>
              </a:rPr>
              <a:t>It does this by querying your infrastructure providers to find out what's actually running and the current configuration, and updating the state file with this new information.</a:t>
            </a:r>
            <a:endParaRPr lang="en-US" b="0" i="0" dirty="0">
              <a:solidFill>
                <a:srgbClr val="131417"/>
              </a:solidFill>
              <a:effectLst/>
              <a:latin typeface="Nunito Sans" pitchFamily="2" charset="77"/>
            </a:endParaRP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39</a:t>
            </a:fld>
            <a:endParaRPr lang="en-VN"/>
          </a:p>
        </p:txBody>
      </p:sp>
    </p:spTree>
    <p:extLst>
      <p:ext uri="{BB962C8B-B14F-4D97-AF65-F5344CB8AC3E}">
        <p14:creationId xmlns:p14="http://schemas.microsoft.com/office/powerpoint/2010/main" val="3762509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40</a:t>
            </a:fld>
            <a:endParaRPr lang="en-VN"/>
          </a:p>
        </p:txBody>
      </p:sp>
    </p:spTree>
    <p:extLst>
      <p:ext uri="{BB962C8B-B14F-4D97-AF65-F5344CB8AC3E}">
        <p14:creationId xmlns:p14="http://schemas.microsoft.com/office/powerpoint/2010/main" val="2620623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800" dirty="0">
                <a:solidFill>
                  <a:srgbClr val="232323"/>
                </a:solidFill>
                <a:effectLst/>
                <a:latin typeface="NewBaskerville"/>
              </a:rPr>
              <a:t>Each managed resource has life cycle function hooks associated with it: </a:t>
            </a:r>
            <a:r>
              <a:rPr lang="en-US" sz="1800" dirty="0">
                <a:solidFill>
                  <a:srgbClr val="232323"/>
                </a:solidFill>
                <a:effectLst/>
                <a:latin typeface="Courier" panose="02070309020205020404" pitchFamily="49" charset="0"/>
              </a:rPr>
              <a:t>Create()</a:t>
            </a:r>
            <a:r>
              <a:rPr lang="en-US" sz="1800" dirty="0">
                <a:solidFill>
                  <a:srgbClr val="232323"/>
                </a:solidFill>
                <a:effectLst/>
                <a:latin typeface="NewBaskerville"/>
              </a:rPr>
              <a:t>, </a:t>
            </a:r>
            <a:r>
              <a:rPr lang="en-US" sz="1800" dirty="0">
                <a:solidFill>
                  <a:srgbClr val="232323"/>
                </a:solidFill>
                <a:effectLst/>
                <a:latin typeface="Courier" panose="02070309020205020404" pitchFamily="49" charset="0"/>
              </a:rPr>
              <a:t>Read()</a:t>
            </a:r>
            <a:r>
              <a:rPr lang="en-US" sz="1800" dirty="0">
                <a:solidFill>
                  <a:srgbClr val="232323"/>
                </a:solidFill>
                <a:effectLst/>
                <a:latin typeface="NewBaskerville"/>
              </a:rPr>
              <a:t>, </a:t>
            </a:r>
            <a:r>
              <a:rPr lang="en-US" sz="1800" dirty="0">
                <a:solidFill>
                  <a:srgbClr val="232323"/>
                </a:solidFill>
                <a:effectLst/>
                <a:latin typeface="Courier" panose="02070309020205020404" pitchFamily="49" charset="0"/>
              </a:rPr>
              <a:t>Update()</a:t>
            </a:r>
            <a:r>
              <a:rPr lang="en-US" sz="1800" dirty="0">
                <a:solidFill>
                  <a:srgbClr val="232323"/>
                </a:solidFill>
                <a:effectLst/>
                <a:latin typeface="NewBaskerville"/>
              </a:rPr>
              <a:t>, and </a:t>
            </a:r>
            <a:r>
              <a:rPr lang="en-US" sz="1800" dirty="0">
                <a:solidFill>
                  <a:srgbClr val="232323"/>
                </a:solidFill>
                <a:effectLst/>
                <a:latin typeface="Courier" panose="02070309020205020404" pitchFamily="49" charset="0"/>
              </a:rPr>
              <a:t>Delete()</a:t>
            </a:r>
            <a:r>
              <a:rPr lang="en-US" sz="1800" dirty="0">
                <a:solidFill>
                  <a:srgbClr val="232323"/>
                </a:solidFill>
                <a:effectLst/>
                <a:latin typeface="NewBaskerville"/>
              </a:rPr>
              <a:t>. Terraform invokes these function hooks as part of its normal operations. </a:t>
            </a:r>
            <a:endParaRPr lang="en-US" dirty="0">
              <a:effectLst/>
            </a:endParaRPr>
          </a:p>
          <a:p>
            <a:pPr>
              <a:buFont typeface="Arial" panose="020B0604020202020204" pitchFamily="34" charset="0"/>
              <a:buChar char="•"/>
            </a:pPr>
            <a:r>
              <a:rPr lang="en-US" sz="1800" dirty="0">
                <a:solidFill>
                  <a:srgbClr val="CCA556"/>
                </a:solidFill>
                <a:effectLst/>
                <a:latin typeface="Wingdings2"/>
              </a:rPr>
              <a:t>  </a:t>
            </a:r>
            <a:r>
              <a:rPr lang="en-US" sz="1800" dirty="0">
                <a:solidFill>
                  <a:srgbClr val="232323"/>
                </a:solidFill>
                <a:effectLst/>
                <a:latin typeface="NewBaskerville"/>
              </a:rPr>
              <a:t>Changing Terraform configuration code and running </a:t>
            </a:r>
            <a:r>
              <a:rPr lang="en-US" sz="1800" dirty="0">
                <a:solidFill>
                  <a:srgbClr val="232323"/>
                </a:solidFill>
                <a:effectLst/>
                <a:latin typeface="Courier" panose="02070309020205020404" pitchFamily="49" charset="0"/>
              </a:rPr>
              <a:t>terraform apply </a:t>
            </a:r>
            <a:r>
              <a:rPr lang="en-US" sz="1800" dirty="0">
                <a:solidFill>
                  <a:srgbClr val="232323"/>
                </a:solidFill>
                <a:effectLst/>
                <a:latin typeface="NewBaskerville"/>
              </a:rPr>
              <a:t>will update an existing managed resource. You can also use </a:t>
            </a:r>
            <a:r>
              <a:rPr lang="en-US" sz="1800" dirty="0">
                <a:solidFill>
                  <a:srgbClr val="232323"/>
                </a:solidFill>
                <a:effectLst/>
                <a:latin typeface="Courier" panose="02070309020205020404" pitchFamily="49" charset="0"/>
              </a:rPr>
              <a:t>terraform refresh </a:t>
            </a:r>
            <a:r>
              <a:rPr lang="en-US" sz="1800" dirty="0">
                <a:solidFill>
                  <a:srgbClr val="232323"/>
                </a:solidFill>
                <a:effectLst/>
                <a:latin typeface="NewBaskerville"/>
              </a:rPr>
              <a:t>to update the state file based on what is currently deployed. </a:t>
            </a:r>
            <a:endParaRPr lang="en-US" dirty="0">
              <a:effectLst/>
            </a:endParaRPr>
          </a:p>
          <a:p>
            <a:pPr>
              <a:buFont typeface="Arial" panose="020B0604020202020204" pitchFamily="34" charset="0"/>
              <a:buChar char="•"/>
            </a:pPr>
            <a:r>
              <a:rPr lang="en-US" sz="1800" dirty="0">
                <a:solidFill>
                  <a:srgbClr val="CCA556"/>
                </a:solidFill>
                <a:effectLst/>
                <a:latin typeface="Wingdings2"/>
              </a:rPr>
              <a:t>  </a:t>
            </a:r>
            <a:r>
              <a:rPr lang="en-US" sz="1800" dirty="0">
                <a:solidFill>
                  <a:srgbClr val="232323"/>
                </a:solidFill>
                <a:effectLst/>
                <a:latin typeface="NewBaskerville"/>
              </a:rPr>
              <a:t>Terraform reads the state file during a plan to decide what actions to take during an </a:t>
            </a:r>
            <a:r>
              <a:rPr lang="en-US" sz="1800" dirty="0">
                <a:solidFill>
                  <a:srgbClr val="232323"/>
                </a:solidFill>
                <a:effectLst/>
                <a:latin typeface="Courier" panose="02070309020205020404" pitchFamily="49" charset="0"/>
              </a:rPr>
              <a:t>apply</a:t>
            </a:r>
            <a:r>
              <a:rPr lang="en-US" sz="1800" dirty="0">
                <a:solidFill>
                  <a:srgbClr val="232323"/>
                </a:solidFill>
                <a:effectLst/>
                <a:latin typeface="NewBaskerville"/>
              </a:rPr>
              <a:t>. It’s important not to lose the state file, or Terraform will lose track of all the resources it’s managing </a:t>
            </a:r>
            <a:endParaRPr lang="en-US" dirty="0">
              <a:effectLst/>
            </a:endParaRP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41</a:t>
            </a:fld>
            <a:endParaRPr lang="en-VN"/>
          </a:p>
        </p:txBody>
      </p:sp>
    </p:spTree>
    <p:extLst>
      <p:ext uri="{BB962C8B-B14F-4D97-AF65-F5344CB8AC3E}">
        <p14:creationId xmlns:p14="http://schemas.microsoft.com/office/powerpoint/2010/main" val="3344740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43</a:t>
            </a:fld>
            <a:endParaRPr lang="en-VN"/>
          </a:p>
        </p:txBody>
      </p:sp>
    </p:spTree>
    <p:extLst>
      <p:ext uri="{BB962C8B-B14F-4D97-AF65-F5344CB8AC3E}">
        <p14:creationId xmlns:p14="http://schemas.microsoft.com/office/powerpoint/2010/main" val="34629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Fundamentally, Terraform is a state management tool that performs CRUD operations (create, read, update, delete) on managed resources. Often, managed resources are cloud-based resources, but they don’t have to be. Anything that can be represented as CRUD can be managed as a Terraform resource. </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232323"/>
              </a:solidFill>
              <a:effectLst/>
              <a:latin typeface="NewBaskervill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Generally speaking, </a:t>
            </a:r>
            <a:r>
              <a:rPr lang="en-US" sz="1800" dirty="0">
                <a:solidFill>
                  <a:srgbClr val="232323"/>
                </a:solidFill>
                <a:effectLst/>
                <a:latin typeface="Courier" panose="02070309020205020404" pitchFamily="49" charset="0"/>
              </a:rPr>
              <a:t>Create() </a:t>
            </a:r>
            <a:r>
              <a:rPr lang="en-US" sz="1800" dirty="0">
                <a:solidFill>
                  <a:srgbClr val="232323"/>
                </a:solidFill>
                <a:effectLst/>
                <a:latin typeface="NewBaskerville"/>
              </a:rPr>
              <a:t>is called during resource creation, </a:t>
            </a:r>
            <a:r>
              <a:rPr lang="en-US" sz="1800" dirty="0">
                <a:solidFill>
                  <a:srgbClr val="232323"/>
                </a:solidFill>
                <a:effectLst/>
                <a:latin typeface="Courier" panose="02070309020205020404" pitchFamily="49" charset="0"/>
              </a:rPr>
              <a:t>Read() </a:t>
            </a:r>
            <a:r>
              <a:rPr lang="en-US" sz="1800" dirty="0">
                <a:solidFill>
                  <a:srgbClr val="232323"/>
                </a:solidFill>
                <a:effectLst/>
                <a:latin typeface="NewBaskerville"/>
              </a:rPr>
              <a:t>during plan generation, </a:t>
            </a:r>
            <a:r>
              <a:rPr lang="en-US" sz="1800" dirty="0">
                <a:solidFill>
                  <a:srgbClr val="232323"/>
                </a:solidFill>
                <a:effectLst/>
                <a:latin typeface="Courier" panose="02070309020205020404" pitchFamily="49" charset="0"/>
              </a:rPr>
              <a:t>Update() </a:t>
            </a:r>
            <a:r>
              <a:rPr lang="en-US" sz="1800" dirty="0">
                <a:solidFill>
                  <a:srgbClr val="232323"/>
                </a:solidFill>
                <a:effectLst/>
                <a:latin typeface="NewBaskerville"/>
              </a:rPr>
              <a:t>during resource updates, and </a:t>
            </a:r>
            <a:r>
              <a:rPr lang="en-US" sz="1800" dirty="0">
                <a:solidFill>
                  <a:srgbClr val="232323"/>
                </a:solidFill>
                <a:effectLst/>
                <a:latin typeface="Courier" panose="02070309020205020404" pitchFamily="49" charset="0"/>
              </a:rPr>
              <a:t>Delete() </a:t>
            </a:r>
            <a:r>
              <a:rPr lang="en-US" sz="1800" dirty="0">
                <a:solidFill>
                  <a:srgbClr val="232323"/>
                </a:solidFill>
                <a:effectLst/>
                <a:latin typeface="NewBaskerville"/>
              </a:rPr>
              <a:t>during deletes.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5</a:t>
            </a:fld>
            <a:endParaRPr lang="en-VN"/>
          </a:p>
        </p:txBody>
      </p:sp>
    </p:spTree>
    <p:extLst>
      <p:ext uri="{BB962C8B-B14F-4D97-AF65-F5344CB8AC3E}">
        <p14:creationId xmlns:p14="http://schemas.microsoft.com/office/powerpoint/2010/main" val="4269706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44</a:t>
            </a:fld>
            <a:endParaRPr lang="en-VN"/>
          </a:p>
        </p:txBody>
      </p:sp>
    </p:spTree>
    <p:extLst>
      <p:ext uri="{BB962C8B-B14F-4D97-AF65-F5344CB8AC3E}">
        <p14:creationId xmlns:p14="http://schemas.microsoft.com/office/powerpoint/2010/main" val="3630843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44054"/>
                </a:solidFill>
                <a:effectLst/>
                <a:latin typeface="Graphik LC Web"/>
              </a:rPr>
              <a:t>Is Terraform a DevOps tool?</a:t>
            </a:r>
          </a:p>
          <a:p>
            <a:pPr algn="l"/>
            <a:r>
              <a:rPr lang="en-US" b="0" i="0" dirty="0">
                <a:solidFill>
                  <a:srgbClr val="344054"/>
                </a:solidFill>
                <a:effectLst/>
                <a:latin typeface="inherit"/>
              </a:rPr>
              <a:t>Yes. Terraform is an extremely useful tool for DevOps teams for provisioning, managing, and orchestrating single or multi-cloud deployments.</a:t>
            </a:r>
          </a:p>
          <a:p>
            <a:pPr algn="l"/>
            <a:endParaRPr lang="en-US" b="0" i="0" dirty="0">
              <a:solidFill>
                <a:srgbClr val="344054"/>
              </a:solidFill>
              <a:effectLst/>
              <a:latin typeface="inherit"/>
            </a:endParaRPr>
          </a:p>
          <a:p>
            <a:pPr algn="l"/>
            <a:r>
              <a:rPr lang="en-US" b="1" i="0" dirty="0">
                <a:solidFill>
                  <a:srgbClr val="344054"/>
                </a:solidFill>
                <a:effectLst/>
                <a:latin typeface="Graphik LC Web"/>
              </a:rPr>
              <a:t>What is Terraform in AWS?</a:t>
            </a:r>
          </a:p>
          <a:p>
            <a:pPr algn="l"/>
            <a:r>
              <a:rPr lang="en-US" b="0" i="0" dirty="0">
                <a:solidFill>
                  <a:srgbClr val="344054"/>
                </a:solidFill>
                <a:effectLst/>
                <a:latin typeface="inherit"/>
              </a:rPr>
              <a:t>Terraform is Infrastructure-as-Code (</a:t>
            </a:r>
            <a:r>
              <a:rPr lang="en-US" b="0" i="0" dirty="0" err="1">
                <a:solidFill>
                  <a:srgbClr val="344054"/>
                </a:solidFill>
                <a:effectLst/>
                <a:latin typeface="inherit"/>
              </a:rPr>
              <a:t>IaC</a:t>
            </a:r>
            <a:r>
              <a:rPr lang="en-US" b="0" i="0" dirty="0">
                <a:solidFill>
                  <a:srgbClr val="344054"/>
                </a:solidFill>
                <a:effectLst/>
                <a:latin typeface="inherit"/>
              </a:rPr>
              <a:t>) as it relates to AWS. Terraform accesses AWS resources via a provider, allowing users to then manage AWS via Terraform code.</a:t>
            </a:r>
          </a:p>
          <a:p>
            <a:pPr algn="l"/>
            <a:endParaRPr lang="en-US" b="1" i="0" dirty="0">
              <a:solidFill>
                <a:srgbClr val="344054"/>
              </a:solidFill>
              <a:effectLst/>
              <a:latin typeface="Graphik LC Web"/>
            </a:endParaRPr>
          </a:p>
          <a:p>
            <a:pPr algn="l"/>
            <a:r>
              <a:rPr lang="en-US" b="1" i="0" dirty="0">
                <a:solidFill>
                  <a:srgbClr val="344054"/>
                </a:solidFill>
                <a:effectLst/>
                <a:latin typeface="Graphik LC Web"/>
              </a:rPr>
              <a:t>What language does Terraform use?</a:t>
            </a:r>
          </a:p>
          <a:p>
            <a:pPr algn="l"/>
            <a:r>
              <a:rPr lang="en-US" b="0" i="0" dirty="0">
                <a:solidFill>
                  <a:srgbClr val="344054"/>
                </a:solidFill>
                <a:effectLst/>
                <a:latin typeface="inherit"/>
              </a:rPr>
              <a:t>Terraform is originally coded in the GO language, but works with all operating systems. </a:t>
            </a:r>
            <a:r>
              <a:rPr lang="en-US" b="0" i="0" dirty="0" err="1">
                <a:solidFill>
                  <a:srgbClr val="344054"/>
                </a:solidFill>
                <a:effectLst/>
                <a:latin typeface="inherit"/>
              </a:rPr>
              <a:t>Hashicorp</a:t>
            </a:r>
            <a:r>
              <a:rPr lang="en-US" b="0" i="0" dirty="0">
                <a:solidFill>
                  <a:srgbClr val="344054"/>
                </a:solidFill>
                <a:effectLst/>
                <a:latin typeface="inherit"/>
              </a:rPr>
              <a:t> Configuration Language (HCL) may also be used during setup.</a:t>
            </a:r>
          </a:p>
          <a:p>
            <a:pPr algn="l"/>
            <a:endParaRPr lang="en-US" b="1" i="0" dirty="0">
              <a:solidFill>
                <a:srgbClr val="344054"/>
              </a:solidFill>
              <a:effectLst/>
              <a:latin typeface="Graphik LC Web"/>
            </a:endParaRPr>
          </a:p>
          <a:p>
            <a:pPr algn="l"/>
            <a:r>
              <a:rPr lang="en-US" b="1" i="0" dirty="0">
                <a:solidFill>
                  <a:srgbClr val="344054"/>
                </a:solidFill>
                <a:effectLst/>
                <a:latin typeface="Graphik LC Web"/>
              </a:rPr>
              <a:t>Does Terraform work with Kubernetes?</a:t>
            </a:r>
          </a:p>
          <a:p>
            <a:pPr algn="l"/>
            <a:r>
              <a:rPr lang="en-US" b="0" i="0" dirty="0">
                <a:solidFill>
                  <a:srgbClr val="344054"/>
                </a:solidFill>
                <a:effectLst/>
                <a:latin typeface="inherit"/>
              </a:rPr>
              <a:t>Yes. Terraform can automate the provisioning of Kubernetes on cloud platforms. Terraform is not an alternative to Kubernetes, and in fact, they work very well together.</a:t>
            </a:r>
          </a:p>
          <a:p>
            <a:pPr algn="l"/>
            <a:endParaRPr lang="en-US" b="1" i="0" dirty="0">
              <a:solidFill>
                <a:srgbClr val="344054"/>
              </a:solidFill>
              <a:effectLst/>
              <a:latin typeface="Graphik LC Web"/>
            </a:endParaRPr>
          </a:p>
          <a:p>
            <a:pPr algn="l"/>
            <a:r>
              <a:rPr lang="en-US" b="1" i="0" dirty="0">
                <a:solidFill>
                  <a:srgbClr val="344054"/>
                </a:solidFill>
                <a:effectLst/>
                <a:latin typeface="Graphik LC Web"/>
              </a:rPr>
              <a:t>Closing Thoughts </a:t>
            </a:r>
          </a:p>
          <a:p>
            <a:pPr algn="l"/>
            <a:r>
              <a:rPr lang="en-US" b="0" i="0" dirty="0">
                <a:solidFill>
                  <a:srgbClr val="344054"/>
                </a:solidFill>
                <a:effectLst/>
                <a:latin typeface="inherit"/>
              </a:rPr>
              <a:t>Deploying, managing, and orchestrating multi-cloud environments can be a huge challenge for DevOps teams. But coordinating between different service providers and technologies like AWS and </a:t>
            </a:r>
            <a:r>
              <a:rPr lang="en-US" b="0" i="0" u="none" strike="noStrike" dirty="0">
                <a:solidFill>
                  <a:srgbClr val="344054"/>
                </a:solidFill>
                <a:effectLst/>
                <a:latin typeface="inherit"/>
                <a:hlinkClick r:id="rId3"/>
              </a:rPr>
              <a:t>Azure Virtual Networks</a:t>
            </a:r>
            <a:r>
              <a:rPr lang="en-US" b="0" i="0" dirty="0">
                <a:solidFill>
                  <a:srgbClr val="344054"/>
                </a:solidFill>
                <a:effectLst/>
                <a:latin typeface="inherit"/>
              </a:rPr>
              <a:t> can be much easier and less time-consuming with Terraform infrastructure-as-code. Terraform is platform-agnostic and works with just about any cloud or </a:t>
            </a:r>
            <a:r>
              <a:rPr lang="en-US" b="0" i="0" u="none" strike="noStrike" dirty="0">
                <a:solidFill>
                  <a:srgbClr val="344054"/>
                </a:solidFill>
                <a:effectLst/>
                <a:latin typeface="inherit"/>
                <a:hlinkClick r:id="rId4"/>
              </a:rPr>
              <a:t>data service</a:t>
            </a:r>
            <a:r>
              <a:rPr lang="en-US" b="0" i="0" dirty="0">
                <a:solidFill>
                  <a:srgbClr val="344054"/>
                </a:solidFill>
                <a:effectLst/>
                <a:latin typeface="inherit"/>
              </a:rPr>
              <a:t> provider. An experienced cybersecurity partner like Varonis can help you implement Terraform within your own ecosystem so you can then let the code do the heavy lifting, instead of your DevOps team.</a:t>
            </a: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45</a:t>
            </a:fld>
            <a:endParaRPr lang="en-VN"/>
          </a:p>
        </p:txBody>
      </p:sp>
    </p:spTree>
    <p:extLst>
      <p:ext uri="{BB962C8B-B14F-4D97-AF65-F5344CB8AC3E}">
        <p14:creationId xmlns:p14="http://schemas.microsoft.com/office/powerpoint/2010/main" val="1185532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First, we’ll create the resource. Next, we’ll simulate configuration drift and perform an update. Finally, we’ll clean up with </a:t>
            </a:r>
            <a:r>
              <a:rPr lang="en-US" sz="1800" dirty="0">
                <a:solidFill>
                  <a:srgbClr val="232323"/>
                </a:solidFill>
                <a:effectLst/>
                <a:latin typeface="Courier" panose="02070309020205020404" pitchFamily="49" charset="0"/>
              </a:rPr>
              <a:t>terraform destroy</a:t>
            </a:r>
            <a:r>
              <a:rPr lang="en-US" sz="1800" dirty="0">
                <a:solidFill>
                  <a:srgbClr val="232323"/>
                </a:solidFill>
                <a:effectLst/>
                <a:latin typeface="NewBaskerville"/>
              </a:rPr>
              <a:t>. The procedure is shown here.</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7</a:t>
            </a:fld>
            <a:endParaRPr lang="en-VN"/>
          </a:p>
        </p:txBody>
      </p:sp>
    </p:spTree>
    <p:extLst>
      <p:ext uri="{BB962C8B-B14F-4D97-AF65-F5344CB8AC3E}">
        <p14:creationId xmlns:p14="http://schemas.microsoft.com/office/powerpoint/2010/main" val="1422563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Let’s get started by creating a new workspace for Terraform. Do this by creating a new empty directory somewhere on your computer. Make sure the folder doesn’t contain any existing configuration code, because Terraform concatenates all .</a:t>
            </a:r>
            <a:r>
              <a:rPr lang="en-US" sz="1800" dirty="0" err="1">
                <a:solidFill>
                  <a:srgbClr val="232323"/>
                </a:solidFill>
                <a:effectLst/>
                <a:latin typeface="NewBaskerville"/>
              </a:rPr>
              <a:t>tf</a:t>
            </a:r>
            <a:r>
              <a:rPr lang="en-US" sz="1800" dirty="0">
                <a:solidFill>
                  <a:srgbClr val="232323"/>
                </a:solidFill>
                <a:effectLst/>
                <a:latin typeface="NewBaskerville"/>
              </a:rPr>
              <a:t> files together. In this workspace, make a new file called </a:t>
            </a:r>
            <a:r>
              <a:rPr lang="en-US" sz="1800" dirty="0" err="1">
                <a:solidFill>
                  <a:srgbClr val="232323"/>
                </a:solidFill>
                <a:effectLst/>
                <a:latin typeface="NewBaskerville"/>
              </a:rPr>
              <a:t>main.tf</a:t>
            </a:r>
            <a:r>
              <a:rPr lang="en-US" sz="1800" dirty="0">
                <a:solidFill>
                  <a:srgbClr val="232323"/>
                </a:solidFill>
                <a:effectLst/>
                <a:latin typeface="NewBaskerville"/>
              </a:rPr>
              <a:t> and add the following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232323"/>
              </a:solidFill>
              <a:effectLst/>
              <a:latin typeface="NewBaskervill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In the above file we use the resource aws_s3_bucket, this is the resource used to create S3 Bucket on AWS Cloud, in which the bucket field will be our Bucket name. After finishing writing, we run the </a:t>
            </a:r>
            <a:r>
              <a:rPr lang="en-US" sz="2800" dirty="0" err="1"/>
              <a:t>init</a:t>
            </a:r>
            <a:r>
              <a:rPr lang="en-US" sz="2800" dirty="0"/>
              <a:t> command to let Terraform download the Provider to the current Workspace.</a:t>
            </a:r>
          </a:p>
          <a:p>
            <a:pPr algn="l"/>
            <a:br>
              <a:rPr lang="en-US" sz="2800" b="0" i="0" dirty="0">
                <a:solidFill>
                  <a:srgbClr val="BDC1C6"/>
                </a:solidFill>
                <a:effectLst/>
                <a:latin typeface="arial" panose="020B0604020202020204" pitchFamily="34" charset="0"/>
              </a:rPr>
            </a:br>
            <a:r>
              <a:rPr lang="en-US" sz="2800" b="0" i="0" dirty="0">
                <a:solidFill>
                  <a:srgbClr val="BDC1C6"/>
                </a:solidFill>
                <a:effectLst/>
                <a:latin typeface="arial" panose="020B0604020202020204" pitchFamily="34" charset="0"/>
              </a:rPr>
              <a:t>Explanation for aws_s3_bucket</a:t>
            </a:r>
          </a:p>
          <a:p>
            <a:pPr algn="l"/>
            <a:r>
              <a:rPr lang="en-US" sz="2800" b="0" i="0" dirty="0">
                <a:solidFill>
                  <a:srgbClr val="BDC1C6"/>
                </a:solidFill>
                <a:effectLst/>
                <a:latin typeface="Google Sans"/>
              </a:rPr>
              <a:t>A bucket is </a:t>
            </a:r>
            <a:r>
              <a:rPr lang="en-US" sz="2800" b="0" i="0" dirty="0">
                <a:solidFill>
                  <a:srgbClr val="E2EEFF"/>
                </a:solidFill>
                <a:effectLst/>
                <a:latin typeface="Google Sans"/>
              </a:rPr>
              <a:t>a container for objects stored in Amazon S3</a:t>
            </a:r>
            <a:r>
              <a:rPr lang="en-US" sz="2800" b="0" i="0" dirty="0">
                <a:solidFill>
                  <a:srgbClr val="BDC1C6"/>
                </a:solidFill>
                <a:effectLst/>
                <a:latin typeface="Google Sans"/>
              </a:rPr>
              <a:t>. You can store any number of objects in a bucket and can have up to 100 buckets in your account.</a:t>
            </a:r>
            <a:endParaRPr lang="en-US" sz="2800" b="0" i="0" dirty="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555555"/>
                </a:solidFill>
                <a:effectLst/>
                <a:latin typeface="PT Sans" panose="020B0503020203020204" pitchFamily="34" charset="77"/>
              </a:rPr>
              <a:t>AWS S3 is a key-value store, one of the major categories of NoSQL databases used for accumulating voluminous, mutating, unstructured, or </a:t>
            </a:r>
            <a:r>
              <a:rPr lang="en-US" sz="2800" b="0" i="0" dirty="0" err="1">
                <a:solidFill>
                  <a:srgbClr val="555555"/>
                </a:solidFill>
                <a:effectLst/>
                <a:latin typeface="PT Sans" panose="020B0503020203020204" pitchFamily="34" charset="77"/>
              </a:rPr>
              <a:t>semistructured</a:t>
            </a:r>
            <a:r>
              <a:rPr lang="en-US" sz="2800" b="0" i="0" dirty="0">
                <a:solidFill>
                  <a:srgbClr val="555555"/>
                </a:solidFill>
                <a:effectLst/>
                <a:latin typeface="PT Sans" panose="020B0503020203020204" pitchFamily="34" charset="77"/>
              </a:rPr>
              <a:t> data. </a:t>
            </a:r>
            <a:endParaRPr lang="en-US" sz="1800" dirty="0">
              <a:solidFill>
                <a:srgbClr val="232323"/>
              </a:solidFill>
              <a:effectLst/>
              <a:latin typeface="NewBaskervill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registry.terraform.io</a:t>
            </a:r>
            <a:r>
              <a:rPr lang="en-US" dirty="0"/>
              <a:t>/providers/</a:t>
            </a:r>
            <a:r>
              <a:rPr lang="en-US" dirty="0" err="1"/>
              <a:t>hashicorp</a:t>
            </a:r>
            <a:r>
              <a:rPr lang="en-US" dirty="0"/>
              <a:t>/</a:t>
            </a:r>
            <a:r>
              <a:rPr lang="en-US" dirty="0" err="1"/>
              <a:t>aws</a:t>
            </a:r>
            <a:r>
              <a:rPr lang="en-US" dirty="0"/>
              <a:t>/latest/docs/data-sources/s3_bucket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8</a:t>
            </a:fld>
            <a:endParaRPr lang="en-VN"/>
          </a:p>
        </p:txBody>
      </p:sp>
    </p:spTree>
    <p:extLst>
      <p:ext uri="{BB962C8B-B14F-4D97-AF65-F5344CB8AC3E}">
        <p14:creationId xmlns:p14="http://schemas.microsoft.com/office/powerpoint/2010/main" val="3336348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Terraform configuration must always be initialized at least once, but you may have to initialize again if you add new providers or modules.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You can call it as many times as you want in a row with no side effects.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9</a:t>
            </a:fld>
            <a:endParaRPr lang="en-VN"/>
          </a:p>
        </p:txBody>
      </p:sp>
    </p:spTree>
    <p:extLst>
      <p:ext uri="{BB962C8B-B14F-4D97-AF65-F5344CB8AC3E}">
        <p14:creationId xmlns:p14="http://schemas.microsoft.com/office/powerpoint/2010/main" val="3625301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initializing the Workspace, before we create the actual resource, we need to check which resources will be created. This step is not required. But to be careful, when doing this, we just run through this step, to check what the resource will look like before we create it on our real infrastructure. To check resources, we run the terraform plan command.</a:t>
            </a:r>
          </a:p>
          <a:p>
            <a:endParaRPr lang="en-US" dirty="0"/>
          </a:p>
          <a:p>
            <a:r>
              <a:rPr lang="en-US" dirty="0"/>
              <a:t>When you run the plan command, Terraform will show you which resources will be created. In the line displayed near the end you will see Plan: 1 to add, 0 to change, 0 to destroy., meaning there will be A resource is added to our current infrastructure. In addition to displaying the resources that will be created, this command will also check for syntax errors in the Terraform configuration file and will report an error if the syntax is not correct.</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12</a:t>
            </a:fld>
            <a:endParaRPr lang="en-VN"/>
          </a:p>
        </p:txBody>
      </p:sp>
    </p:spTree>
    <p:extLst>
      <p:ext uri="{BB962C8B-B14F-4D97-AF65-F5344CB8AC3E}">
        <p14:creationId xmlns:p14="http://schemas.microsoft.com/office/powerpoint/2010/main" val="3795580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plan process will print out very useful results for us. Just read what the plan process prints and we will know what the resources on our infrastructure will look like. </a:t>
            </a:r>
          </a:p>
          <a:p>
            <a:r>
              <a:rPr lang="en-US" dirty="0"/>
              <a:t>When we run the plan command, Terraform will perform 3 main steps as follows </a:t>
            </a:r>
          </a:p>
          <a:p>
            <a:br>
              <a:rPr lang="en-US" dirty="0"/>
            </a:br>
            <a:r>
              <a:rPr lang="en-US" dirty="0"/>
              <a:t>-   Read configuration file and State file - Terraform will read your configuration file and State file (if exists) first to get information about the resource </a:t>
            </a:r>
          </a:p>
          <a:p>
            <a:pPr marL="171450" indent="-171450">
              <a:buFontTx/>
              <a:buChar char="-"/>
            </a:pPr>
            <a:r>
              <a:rPr lang="en-US" dirty="0"/>
              <a:t>It will then determine what actions will be performed - Terraform will perform calculations to determine which actions will be executed, which can be Create(), Read(), Update(), Delete() , or do nothing (No-op) </a:t>
            </a:r>
          </a:p>
          <a:p>
            <a:pPr marL="171450" indent="-171450">
              <a:buFontTx/>
              <a:buChar char="-"/>
            </a:pPr>
            <a:r>
              <a:rPr lang="en-US" dirty="0"/>
              <a:t>Output</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14</a:t>
            </a:fld>
            <a:endParaRPr lang="en-VN"/>
          </a:p>
        </p:txBody>
      </p:sp>
    </p:spTree>
    <p:extLst>
      <p:ext uri="{BB962C8B-B14F-4D97-AF65-F5344CB8AC3E}">
        <p14:creationId xmlns:p14="http://schemas.microsoft.com/office/powerpoint/2010/main" val="1717832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Since our state file has only one resource, Terraform calls </a:t>
            </a:r>
            <a:r>
              <a:rPr lang="en-US" sz="1800" dirty="0">
                <a:solidFill>
                  <a:srgbClr val="232323"/>
                </a:solidFill>
                <a:effectLst/>
                <a:latin typeface="Courier" panose="02070309020205020404" pitchFamily="49" charset="0"/>
              </a:rPr>
              <a:t>Read() </a:t>
            </a:r>
            <a:r>
              <a:rPr lang="en-US" sz="1800" dirty="0">
                <a:solidFill>
                  <a:srgbClr val="232323"/>
                </a:solidFill>
                <a:effectLst/>
                <a:latin typeface="NewBaskerville"/>
              </a:rPr>
              <a:t>on just </a:t>
            </a:r>
            <a:r>
              <a:rPr lang="en-US" sz="1800" dirty="0">
                <a:solidFill>
                  <a:srgbClr val="232323"/>
                </a:solidFill>
                <a:effectLst/>
                <a:latin typeface="Courier" panose="02070309020205020404" pitchFamily="49" charset="0"/>
              </a:rPr>
              <a:t>aws_s3_bucket</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15</a:t>
            </a:fld>
            <a:endParaRPr lang="en-VN"/>
          </a:p>
        </p:txBody>
      </p:sp>
    </p:spTree>
    <p:extLst>
      <p:ext uri="{BB962C8B-B14F-4D97-AF65-F5344CB8AC3E}">
        <p14:creationId xmlns:p14="http://schemas.microsoft.com/office/powerpoint/2010/main" val="67082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627416" y="643789"/>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99869" y="1120762"/>
            <a:ext cx="10522637" cy="4484516"/>
          </a:xfrm>
        </p:spPr>
        <p:txBody>
          <a:bodyPr anchor="ctr">
            <a:noAutofit/>
          </a:bodyPr>
          <a:lstStyle>
            <a:lvl1pPr algn="ctr">
              <a:defRPr sz="10198" spc="816" baseline="0"/>
            </a:lvl1pPr>
          </a:lstStyle>
          <a:p>
            <a:r>
              <a:rPr lang="en-US"/>
              <a:t>Click to edit Master title style</a:t>
            </a:r>
            <a:endParaRPr lang="en-US" dirty="0"/>
          </a:p>
        </p:txBody>
      </p:sp>
      <p:sp>
        <p:nvSpPr>
          <p:cNvPr id="3" name="Subtitle 2"/>
          <p:cNvSpPr>
            <a:spLocks noGrp="1"/>
          </p:cNvSpPr>
          <p:nvPr>
            <p:ph type="subTitle" idx="1"/>
          </p:nvPr>
        </p:nvSpPr>
        <p:spPr>
          <a:xfrm>
            <a:off x="2258885" y="6100995"/>
            <a:ext cx="8204604" cy="757399"/>
          </a:xfrm>
        </p:spPr>
        <p:txBody>
          <a:bodyPr anchor="t">
            <a:normAutofit/>
          </a:bodyPr>
          <a:lstStyle>
            <a:lvl1pPr marL="0" indent="0" algn="ctr">
              <a:lnSpc>
                <a:spcPct val="100000"/>
              </a:lnSpc>
              <a:buNone/>
              <a:defRPr sz="2040" b="1" i="0" cap="all" spc="408" baseline="0">
                <a:solidFill>
                  <a:schemeClr val="tx2"/>
                </a:solidFill>
              </a:defRPr>
            </a:lvl1pPr>
            <a:lvl2pPr marL="466253" indent="0" algn="ctr">
              <a:buNone/>
              <a:defRPr sz="2040"/>
            </a:lvl2pPr>
            <a:lvl3pPr marL="932505" indent="0" algn="ctr">
              <a:buNone/>
              <a:defRPr sz="1836"/>
            </a:lvl3pPr>
            <a:lvl4pPr marL="1398758" indent="0" algn="ctr">
              <a:buNone/>
              <a:defRPr sz="1632"/>
            </a:lvl4pPr>
            <a:lvl5pPr marL="1865010" indent="0" algn="ctr">
              <a:buNone/>
              <a:defRPr sz="1632"/>
            </a:lvl5pPr>
            <a:lvl6pPr marL="2331263" indent="0" algn="ctr">
              <a:buNone/>
              <a:defRPr sz="1632"/>
            </a:lvl6pPr>
            <a:lvl7pPr marL="2797515" indent="0" algn="ctr">
              <a:buNone/>
              <a:defRPr sz="1632"/>
            </a:lvl7pPr>
            <a:lvl8pPr marL="3263768" indent="0" algn="ctr">
              <a:buNone/>
              <a:defRPr sz="1632"/>
            </a:lvl8pPr>
            <a:lvl9pPr marL="3730020"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a:xfrm>
            <a:off x="1099869" y="6505554"/>
            <a:ext cx="2375831" cy="355560"/>
          </a:xfrm>
        </p:spPr>
        <p:txBody>
          <a:bodyPr/>
          <a:lstStyle>
            <a:lvl1pPr>
              <a:defRPr baseline="0">
                <a:solidFill>
                  <a:schemeClr val="accent1">
                    <a:lumMod val="50000"/>
                  </a:schemeClr>
                </a:solidFill>
              </a:defRPr>
            </a:lvl1pPr>
          </a:lstStyle>
          <a:p>
            <a:fld id="{1D8BD707-D9CF-40AE-B4C6-C98DA3205C09}" type="datetimeFigureOut">
              <a:rPr lang="en-US" smtClean="0"/>
              <a:t>9/22/23</a:t>
            </a:fld>
            <a:endParaRPr lang="en-US"/>
          </a:p>
        </p:txBody>
      </p:sp>
      <p:sp>
        <p:nvSpPr>
          <p:cNvPr id="5" name="Footer Placeholder 4"/>
          <p:cNvSpPr>
            <a:spLocks noGrp="1"/>
          </p:cNvSpPr>
          <p:nvPr>
            <p:ph type="ftr" sz="quarter" idx="11"/>
          </p:nvPr>
        </p:nvSpPr>
        <p:spPr>
          <a:xfrm>
            <a:off x="4263068" y="6505554"/>
            <a:ext cx="4196239" cy="352840"/>
          </a:xfrm>
        </p:spPr>
        <p:txBody>
          <a:bodyPr/>
          <a:lstStyle>
            <a:lvl1pPr>
              <a:defRPr baseline="0">
                <a:solidFill>
                  <a:schemeClr val="accent1">
                    <a:lumMod val="50000"/>
                  </a:schemeClr>
                </a:solidFill>
              </a:defRPr>
            </a:lvl1pPr>
          </a:lstStyle>
          <a:p>
            <a:endParaRPr lang="en-VN"/>
          </a:p>
        </p:txBody>
      </p:sp>
      <p:sp>
        <p:nvSpPr>
          <p:cNvPr id="6" name="Slide Number Placeholder 5"/>
          <p:cNvSpPr>
            <a:spLocks noGrp="1"/>
          </p:cNvSpPr>
          <p:nvPr>
            <p:ph type="sldNum" sz="quarter" idx="12"/>
          </p:nvPr>
        </p:nvSpPr>
        <p:spPr>
          <a:xfrm>
            <a:off x="9246674" y="6505554"/>
            <a:ext cx="2375832" cy="352840"/>
          </a:xfrm>
        </p:spPr>
        <p:txBody>
          <a:bodyPr/>
          <a:lstStyle>
            <a:lvl1pPr>
              <a:defRPr baseline="0">
                <a:solidFill>
                  <a:schemeClr val="accent1">
                    <a:lumMod val="50000"/>
                  </a:schemeClr>
                </a:solidFill>
              </a:defRPr>
            </a:lvl1pPr>
          </a:lstStyle>
          <a:p>
            <a:fld id="{B6F15528-21DE-4FAA-801E-634DDDAF4B2B}" type="slidenum">
              <a:rPr lang="en-VN" smtClean="0"/>
              <a:t>‹#›</a:t>
            </a:fld>
            <a:endParaRPr lang="en-VN"/>
          </a:p>
        </p:txBody>
      </p:sp>
      <p:sp>
        <p:nvSpPr>
          <p:cNvPr id="13" name="Rectangle 12" title="left edge border"/>
          <p:cNvSpPr/>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794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9/22/23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093306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65550" y="390175"/>
            <a:ext cx="1521664" cy="571448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82185" y="390175"/>
            <a:ext cx="8558688" cy="5714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9/22/23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856968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9/22/23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16145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07112" y="1095764"/>
            <a:ext cx="8349107" cy="4147425"/>
          </a:xfrm>
        </p:spPr>
        <p:txBody>
          <a:bodyPr anchor="b">
            <a:normAutofit/>
          </a:bodyPr>
          <a:lstStyle>
            <a:lvl1pPr>
              <a:defRPr sz="8566" spc="816"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07113" y="5264888"/>
            <a:ext cx="7156376" cy="970510"/>
          </a:xfrm>
        </p:spPr>
        <p:txBody>
          <a:bodyPr>
            <a:normAutofit/>
          </a:bodyPr>
          <a:lstStyle>
            <a:lvl1pPr marL="0" indent="0">
              <a:lnSpc>
                <a:spcPct val="100000"/>
              </a:lnSpc>
              <a:buNone/>
              <a:defRPr sz="2040" b="1" i="0" cap="all" spc="408" baseline="0">
                <a:solidFill>
                  <a:schemeClr val="accent1"/>
                </a:solidFill>
              </a:defRPr>
            </a:lvl1pPr>
            <a:lvl2pPr marL="466253" indent="0">
              <a:buNone/>
              <a:defRPr sz="2040">
                <a:solidFill>
                  <a:schemeClr val="tx1">
                    <a:tint val="75000"/>
                  </a:schemeClr>
                </a:solidFill>
              </a:defRPr>
            </a:lvl2pPr>
            <a:lvl3pPr marL="932505" indent="0">
              <a:buNone/>
              <a:defRPr sz="1836">
                <a:solidFill>
                  <a:schemeClr val="tx1">
                    <a:tint val="75000"/>
                  </a:schemeClr>
                </a:solidFill>
              </a:defRPr>
            </a:lvl3pPr>
            <a:lvl4pPr marL="1398758" indent="0">
              <a:buNone/>
              <a:defRPr sz="1632">
                <a:solidFill>
                  <a:schemeClr val="tx1">
                    <a:tint val="75000"/>
                  </a:schemeClr>
                </a:solidFill>
              </a:defRPr>
            </a:lvl4pPr>
            <a:lvl5pPr marL="1865010" indent="0">
              <a:buNone/>
              <a:defRPr sz="1632">
                <a:solidFill>
                  <a:schemeClr val="tx1">
                    <a:tint val="75000"/>
                  </a:schemeClr>
                </a:solidFill>
              </a:defRPr>
            </a:lvl5pPr>
            <a:lvl6pPr marL="2331263" indent="0">
              <a:buNone/>
              <a:defRPr sz="1632">
                <a:solidFill>
                  <a:schemeClr val="tx1">
                    <a:tint val="75000"/>
                  </a:schemeClr>
                </a:solidFill>
              </a:defRPr>
            </a:lvl6pPr>
            <a:lvl7pPr marL="2797515" indent="0">
              <a:buNone/>
              <a:defRPr sz="1632">
                <a:solidFill>
                  <a:schemeClr val="tx1">
                    <a:tint val="75000"/>
                  </a:schemeClr>
                </a:solidFill>
              </a:defRPr>
            </a:lvl7pPr>
            <a:lvl8pPr marL="3263768" indent="0">
              <a:buNone/>
              <a:defRPr sz="1632">
                <a:solidFill>
                  <a:schemeClr val="tx1">
                    <a:tint val="75000"/>
                  </a:schemeClr>
                </a:solidFill>
              </a:defRPr>
            </a:lvl8pPr>
            <a:lvl9pPr marL="3730020"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300603" y="6505554"/>
            <a:ext cx="1523515" cy="355560"/>
          </a:xfrm>
        </p:spPr>
        <p:txBody>
          <a:bodyPr/>
          <a:lstStyle>
            <a:lvl1pPr>
              <a:defRPr baseline="0">
                <a:solidFill>
                  <a:schemeClr val="tx2"/>
                </a:solidFill>
              </a:defRPr>
            </a:lvl1pPr>
          </a:lstStyle>
          <a:p>
            <a:fld id="{1D8BD707-D9CF-40AE-B4C6-C98DA3205C09}" type="datetimeFigureOut">
              <a:rPr lang="en-US" smtClean="0"/>
              <a:t>9/22/23</a:t>
            </a:fld>
            <a:endParaRPr lang="en-US"/>
          </a:p>
        </p:txBody>
      </p:sp>
      <p:sp>
        <p:nvSpPr>
          <p:cNvPr id="5" name="Footer Placeholder 4"/>
          <p:cNvSpPr>
            <a:spLocks noGrp="1"/>
          </p:cNvSpPr>
          <p:nvPr>
            <p:ph type="ftr" sz="quarter" idx="11"/>
          </p:nvPr>
        </p:nvSpPr>
        <p:spPr>
          <a:xfrm>
            <a:off x="5383545" y="6505554"/>
            <a:ext cx="4196239" cy="352840"/>
          </a:xfrm>
        </p:spPr>
        <p:txBody>
          <a:bodyPr/>
          <a:lstStyle>
            <a:lvl1pPr>
              <a:defRPr baseline="0">
                <a:solidFill>
                  <a:schemeClr val="tx2"/>
                </a:solidFill>
              </a:defRPr>
            </a:lvl1pPr>
          </a:lstStyle>
          <a:p>
            <a:endParaRPr lang="en-VN"/>
          </a:p>
        </p:txBody>
      </p:sp>
      <p:sp>
        <p:nvSpPr>
          <p:cNvPr id="6" name="Slide Number Placeholder 5"/>
          <p:cNvSpPr>
            <a:spLocks noGrp="1"/>
          </p:cNvSpPr>
          <p:nvPr>
            <p:ph type="sldNum" sz="quarter" idx="12"/>
          </p:nvPr>
        </p:nvSpPr>
        <p:spPr>
          <a:xfrm>
            <a:off x="10139212" y="6505554"/>
            <a:ext cx="1517007" cy="352840"/>
          </a:xfrm>
        </p:spPr>
        <p:txBody>
          <a:bodyPr/>
          <a:lstStyle>
            <a:lvl1pPr>
              <a:defRPr baseline="0">
                <a:solidFill>
                  <a:schemeClr val="tx2"/>
                </a:solidFill>
              </a:defRPr>
            </a:lvl1pPr>
          </a:lstStyle>
          <a:p>
            <a:fld id="{B6F15528-21DE-4FAA-801E-634DDDAF4B2B}" type="slidenum">
              <a:rPr lang="en-VN" smtClean="0"/>
              <a:t>‹#›</a:t>
            </a:fld>
            <a:endParaRPr lang="en-VN"/>
          </a:p>
        </p:txBody>
      </p:sp>
      <p:grpSp>
        <p:nvGrpSpPr>
          <p:cNvPr id="7" name="Group 6" title="left scallop shape"/>
          <p:cNvGrpSpPr/>
          <p:nvPr/>
        </p:nvGrpSpPr>
        <p:grpSpPr>
          <a:xfrm>
            <a:off x="0" y="0"/>
            <a:ext cx="2870344" cy="69977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0909661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2184" y="2332566"/>
            <a:ext cx="4895612" cy="36932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79367" y="2332566"/>
            <a:ext cx="4895612" cy="36932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9/22/23</a:t>
            </a:fld>
            <a:endParaRPr lang="en-US"/>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30579784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77521" y="388762"/>
            <a:ext cx="10374035" cy="15239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76451" y="2244441"/>
            <a:ext cx="4895612" cy="645414"/>
          </a:xfrm>
        </p:spPr>
        <p:txBody>
          <a:bodyPr anchor="b">
            <a:noAutofit/>
          </a:bodyPr>
          <a:lstStyle>
            <a:lvl1pPr marL="0" indent="0">
              <a:lnSpc>
                <a:spcPct val="100000"/>
              </a:lnSpc>
              <a:buNone/>
              <a:defRPr sz="1938" b="1" cap="all" spc="204" baseline="0">
                <a:solidFill>
                  <a:schemeClr val="tx2"/>
                </a:solidFill>
              </a:defRPr>
            </a:lvl1pPr>
            <a:lvl2pPr marL="466253" indent="0">
              <a:buNone/>
              <a:defRPr sz="1938" b="1"/>
            </a:lvl2pPr>
            <a:lvl3pPr marL="932505" indent="0">
              <a:buNone/>
              <a:defRPr sz="1836" b="1"/>
            </a:lvl3pPr>
            <a:lvl4pPr marL="1398758" indent="0">
              <a:buNone/>
              <a:defRPr sz="1632" b="1"/>
            </a:lvl4pPr>
            <a:lvl5pPr marL="1865010" indent="0">
              <a:buNone/>
              <a:defRPr sz="1632" b="1"/>
            </a:lvl5pPr>
            <a:lvl6pPr marL="2331263" indent="0">
              <a:buNone/>
              <a:defRPr sz="1632" b="1"/>
            </a:lvl6pPr>
            <a:lvl7pPr marL="2797515" indent="0">
              <a:buNone/>
              <a:defRPr sz="1632" b="1"/>
            </a:lvl7pPr>
            <a:lvl8pPr marL="3263768" indent="0">
              <a:buNone/>
              <a:defRPr sz="1632" b="1"/>
            </a:lvl8pPr>
            <a:lvl9pPr marL="3730020" indent="0">
              <a:buNone/>
              <a:defRPr sz="1632" b="1"/>
            </a:lvl9pPr>
          </a:lstStyle>
          <a:p>
            <a:pPr lvl="0"/>
            <a:r>
              <a:rPr lang="en-US"/>
              <a:t>Click to edit Master text styles</a:t>
            </a:r>
          </a:p>
        </p:txBody>
      </p:sp>
      <p:sp>
        <p:nvSpPr>
          <p:cNvPr id="4" name="Content Placeholder 3"/>
          <p:cNvSpPr>
            <a:spLocks noGrp="1"/>
          </p:cNvSpPr>
          <p:nvPr>
            <p:ph sz="half" idx="2"/>
          </p:nvPr>
        </p:nvSpPr>
        <p:spPr>
          <a:xfrm>
            <a:off x="1282184" y="2968361"/>
            <a:ext cx="4895612" cy="305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65159" y="2244441"/>
            <a:ext cx="4895612" cy="645414"/>
          </a:xfrm>
        </p:spPr>
        <p:txBody>
          <a:bodyPr anchor="b">
            <a:noAutofit/>
          </a:bodyPr>
          <a:lstStyle>
            <a:lvl1pPr marL="0" indent="0">
              <a:lnSpc>
                <a:spcPct val="100000"/>
              </a:lnSpc>
              <a:buNone/>
              <a:defRPr sz="1938" b="1" cap="all" spc="204" baseline="0">
                <a:solidFill>
                  <a:schemeClr val="tx2"/>
                </a:solidFill>
              </a:defRPr>
            </a:lvl1pPr>
            <a:lvl2pPr marL="466253" indent="0">
              <a:buNone/>
              <a:defRPr sz="1938" b="1"/>
            </a:lvl2pPr>
            <a:lvl3pPr marL="932505" indent="0">
              <a:buNone/>
              <a:defRPr sz="1836" b="1"/>
            </a:lvl3pPr>
            <a:lvl4pPr marL="1398758" indent="0">
              <a:buNone/>
              <a:defRPr sz="1632" b="1"/>
            </a:lvl4pPr>
            <a:lvl5pPr marL="1865010" indent="0">
              <a:buNone/>
              <a:defRPr sz="1632" b="1"/>
            </a:lvl5pPr>
            <a:lvl6pPr marL="2331263" indent="0">
              <a:buNone/>
              <a:defRPr sz="1632" b="1"/>
            </a:lvl6pPr>
            <a:lvl7pPr marL="2797515" indent="0">
              <a:buNone/>
              <a:defRPr sz="1632" b="1"/>
            </a:lvl7pPr>
            <a:lvl8pPr marL="3263768" indent="0">
              <a:buNone/>
              <a:defRPr sz="1632" b="1"/>
            </a:lvl8pPr>
            <a:lvl9pPr marL="3730020"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765159" y="2968361"/>
            <a:ext cx="4895612" cy="305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9/22/23</a:t>
            </a:fld>
            <a:endParaRPr lang="en-US"/>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69962310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9/22/23</a:t>
            </a:fld>
            <a:endParaRPr lang="en-US"/>
          </a:p>
        </p:txBody>
      </p:sp>
      <p:sp>
        <p:nvSpPr>
          <p:cNvPr id="4" name="Footer Placeholder 3"/>
          <p:cNvSpPr>
            <a:spLocks noGrp="1"/>
          </p:cNvSpPr>
          <p:nvPr>
            <p:ph type="ftr" sz="quarter" idx="11"/>
          </p:nvPr>
        </p:nvSpPr>
        <p:spPr/>
        <p:txBody>
          <a:bodyPr/>
          <a:lstStyle/>
          <a:p>
            <a:endParaRPr lang="en-VN"/>
          </a:p>
        </p:txBody>
      </p:sp>
      <p:sp>
        <p:nvSpPr>
          <p:cNvPr id="5" name="Slide Number Placeholder 4"/>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441567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9/22/23</a:t>
            </a:fld>
            <a:endParaRPr lang="en-US"/>
          </a:p>
        </p:txBody>
      </p:sp>
      <p:sp>
        <p:nvSpPr>
          <p:cNvPr id="3" name="Footer Placeholder 2"/>
          <p:cNvSpPr>
            <a:spLocks noGrp="1"/>
          </p:cNvSpPr>
          <p:nvPr>
            <p:ph type="ftr" sz="quarter" idx="11"/>
          </p:nvPr>
        </p:nvSpPr>
        <p:spPr/>
        <p:txBody>
          <a:bodyPr/>
          <a:lstStyle/>
          <a:p>
            <a:endParaRPr lang="en-VN"/>
          </a:p>
        </p:txBody>
      </p:sp>
      <p:sp>
        <p:nvSpPr>
          <p:cNvPr id="4" name="Slide Number Placeholder 3"/>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79986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536069" y="0"/>
            <a:ext cx="4897231" cy="69977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502905" y="466513"/>
            <a:ext cx="3153313" cy="1221048"/>
          </a:xfrm>
        </p:spPr>
        <p:txBody>
          <a:bodyPr anchor="b">
            <a:normAutofit/>
          </a:bodyPr>
          <a:lstStyle>
            <a:lvl1pPr>
              <a:lnSpc>
                <a:spcPct val="100000"/>
              </a:lnSpc>
              <a:defRPr sz="1938" b="1" i="0" cap="all" spc="306"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80193" y="939125"/>
            <a:ext cx="6280303" cy="5086673"/>
          </a:xfrm>
        </p:spPr>
        <p:txBody>
          <a:bodyPr/>
          <a:lstStyle>
            <a:lvl1pPr>
              <a:defRPr sz="3263"/>
            </a:lvl1pPr>
            <a:lvl2pPr>
              <a:defRPr sz="2855"/>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02906" y="1776807"/>
            <a:ext cx="3153313" cy="4248990"/>
          </a:xfrm>
        </p:spPr>
        <p:txBody>
          <a:bodyPr/>
          <a:lstStyle>
            <a:lvl1pPr marL="0" indent="0">
              <a:lnSpc>
                <a:spcPct val="120000"/>
              </a:lnSpc>
              <a:spcBef>
                <a:spcPts val="1224"/>
              </a:spcBef>
              <a:buNone/>
              <a:defRPr sz="1632" baseline="0">
                <a:solidFill>
                  <a:schemeClr val="bg2"/>
                </a:solidFill>
              </a:defRPr>
            </a:lvl1pPr>
            <a:lvl2pPr marL="466253" indent="0">
              <a:buNone/>
              <a:defRPr sz="1428"/>
            </a:lvl2pPr>
            <a:lvl3pPr marL="932505" indent="0">
              <a:buNone/>
              <a:defRPr sz="1224"/>
            </a:lvl3pPr>
            <a:lvl4pPr marL="1398758" indent="0">
              <a:buNone/>
              <a:defRPr sz="1020"/>
            </a:lvl4pPr>
            <a:lvl5pPr marL="1865010" indent="0">
              <a:buNone/>
              <a:defRPr sz="1020"/>
            </a:lvl5pPr>
            <a:lvl6pPr marL="2331263" indent="0">
              <a:buNone/>
              <a:defRPr sz="1020"/>
            </a:lvl6pPr>
            <a:lvl7pPr marL="2797515" indent="0">
              <a:buNone/>
              <a:defRPr sz="1020"/>
            </a:lvl7pPr>
            <a:lvl8pPr marL="3263768" indent="0">
              <a:buNone/>
              <a:defRPr sz="1020"/>
            </a:lvl8pPr>
            <a:lvl9pPr marL="3730020" indent="0">
              <a:buNone/>
              <a:defRPr sz="1020"/>
            </a:lvl9pPr>
          </a:lstStyle>
          <a:p>
            <a:pPr lvl="0"/>
            <a:r>
              <a:rPr lang="en-US"/>
              <a:t>Click to edit Master text styles</a:t>
            </a:r>
          </a:p>
        </p:txBody>
      </p:sp>
      <p:sp>
        <p:nvSpPr>
          <p:cNvPr id="5" name="Date Placeholder 4"/>
          <p:cNvSpPr>
            <a:spLocks noGrp="1"/>
          </p:cNvSpPr>
          <p:nvPr>
            <p:ph type="dt" sz="half" idx="10"/>
          </p:nvPr>
        </p:nvSpPr>
        <p:spPr>
          <a:xfrm>
            <a:off x="780193" y="6505554"/>
            <a:ext cx="1257765" cy="355560"/>
          </a:xfrm>
        </p:spPr>
        <p:txBody>
          <a:bodyPr/>
          <a:lstStyle/>
          <a:p>
            <a:fld id="{1D8BD707-D9CF-40AE-B4C6-C98DA3205C09}" type="datetimeFigureOut">
              <a:rPr lang="en-US" smtClean="0"/>
              <a:t>9/22/23</a:t>
            </a:fld>
            <a:endParaRPr lang="en-US"/>
          </a:p>
        </p:txBody>
      </p:sp>
      <p:sp>
        <p:nvSpPr>
          <p:cNvPr id="6" name="Footer Placeholder 5"/>
          <p:cNvSpPr>
            <a:spLocks noGrp="1"/>
          </p:cNvSpPr>
          <p:nvPr>
            <p:ph type="ftr" sz="quarter" idx="11"/>
          </p:nvPr>
        </p:nvSpPr>
        <p:spPr>
          <a:xfrm>
            <a:off x="2145255" y="6505554"/>
            <a:ext cx="3551097" cy="352840"/>
          </a:xfrm>
        </p:spPr>
        <p:txBody>
          <a:bodyPr/>
          <a:lstStyle/>
          <a:p>
            <a:endParaRPr lang="en-VN"/>
          </a:p>
        </p:txBody>
      </p:sp>
      <p:sp>
        <p:nvSpPr>
          <p:cNvPr id="7" name="Slide Number Placeholder 6"/>
          <p:cNvSpPr>
            <a:spLocks noGrp="1"/>
          </p:cNvSpPr>
          <p:nvPr>
            <p:ph type="sldNum" sz="quarter" idx="12"/>
          </p:nvPr>
        </p:nvSpPr>
        <p:spPr>
          <a:xfrm>
            <a:off x="5803649" y="6505554"/>
            <a:ext cx="1256848" cy="352840"/>
          </a:xfrm>
        </p:spPr>
        <p:txBody>
          <a:bodyPr/>
          <a:lstStyle/>
          <a:p>
            <a:fld id="{B6F15528-21DE-4FAA-801E-634DDDAF4B2B}" type="slidenum">
              <a:rPr lang="en-VN" smtClean="0"/>
              <a:t>‹#›</a:t>
            </a:fld>
            <a:endParaRPr lang="en-VN"/>
          </a:p>
        </p:txBody>
      </p:sp>
      <p:sp>
        <p:nvSpPr>
          <p:cNvPr id="8" name="Rectangle 7" title="left edge border"/>
          <p:cNvSpPr/>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032293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9075" y="1"/>
            <a:ext cx="7501164" cy="6997699"/>
          </a:xfrm>
        </p:spPr>
        <p:txBody>
          <a:bodyPr anchor="t"/>
          <a:lstStyle>
            <a:lvl1pPr marL="0" indent="0">
              <a:buNone/>
              <a:defRPr sz="3263"/>
            </a:lvl1pPr>
            <a:lvl2pPr marL="466253" indent="0">
              <a:buNone/>
              <a:defRPr sz="2855"/>
            </a:lvl2pPr>
            <a:lvl3pPr marL="932505" indent="0">
              <a:buNone/>
              <a:defRPr sz="2448"/>
            </a:lvl3pPr>
            <a:lvl4pPr marL="1398758" indent="0">
              <a:buNone/>
              <a:defRPr sz="2040"/>
            </a:lvl4pPr>
            <a:lvl5pPr marL="1865010" indent="0">
              <a:buNone/>
              <a:defRPr sz="2040"/>
            </a:lvl5pPr>
            <a:lvl6pPr marL="2331263" indent="0">
              <a:buNone/>
              <a:defRPr sz="2040"/>
            </a:lvl6pPr>
            <a:lvl7pPr marL="2797515" indent="0">
              <a:buNone/>
              <a:defRPr sz="2040"/>
            </a:lvl7pPr>
            <a:lvl8pPr marL="3263768" indent="0">
              <a:buNone/>
              <a:defRPr sz="2040"/>
            </a:lvl8pPr>
            <a:lvl9pPr marL="3730020" indent="0">
              <a:buNone/>
              <a:defRPr sz="2040"/>
            </a:lvl9pPr>
          </a:lstStyle>
          <a:p>
            <a:r>
              <a:rPr lang="en-US"/>
              <a:t>Click icon to add picture</a:t>
            </a:r>
            <a:endParaRPr lang="en-US" dirty="0"/>
          </a:p>
        </p:txBody>
      </p:sp>
      <p:sp>
        <p:nvSpPr>
          <p:cNvPr id="11" name="Freeform 11" title="right scallop background shape"/>
          <p:cNvSpPr/>
          <p:nvPr/>
        </p:nvSpPr>
        <p:spPr bwMode="auto">
          <a:xfrm>
            <a:off x="7536069" y="0"/>
            <a:ext cx="4897231" cy="69977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02904" y="466513"/>
            <a:ext cx="3153315" cy="1221047"/>
          </a:xfrm>
        </p:spPr>
        <p:txBody>
          <a:bodyPr anchor="b">
            <a:normAutofit/>
          </a:bodyPr>
          <a:lstStyle>
            <a:lvl1pPr>
              <a:lnSpc>
                <a:spcPct val="100000"/>
              </a:lnSpc>
              <a:defRPr sz="1938" b="1" i="0" spc="306"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502904" y="1776807"/>
            <a:ext cx="3153315" cy="4248990"/>
          </a:xfrm>
        </p:spPr>
        <p:txBody>
          <a:bodyPr/>
          <a:lstStyle>
            <a:lvl1pPr marL="0" indent="0">
              <a:lnSpc>
                <a:spcPct val="120000"/>
              </a:lnSpc>
              <a:spcBef>
                <a:spcPts val="1224"/>
              </a:spcBef>
              <a:buNone/>
              <a:defRPr sz="1632" baseline="0">
                <a:solidFill>
                  <a:schemeClr val="bg2"/>
                </a:solidFill>
              </a:defRPr>
            </a:lvl1pPr>
            <a:lvl2pPr marL="466253" indent="0">
              <a:buNone/>
              <a:defRPr sz="1428"/>
            </a:lvl2pPr>
            <a:lvl3pPr marL="932505" indent="0">
              <a:buNone/>
              <a:defRPr sz="1224"/>
            </a:lvl3pPr>
            <a:lvl4pPr marL="1398758" indent="0">
              <a:buNone/>
              <a:defRPr sz="1020"/>
            </a:lvl4pPr>
            <a:lvl5pPr marL="1865010" indent="0">
              <a:buNone/>
              <a:defRPr sz="1020"/>
            </a:lvl5pPr>
            <a:lvl6pPr marL="2331263" indent="0">
              <a:buNone/>
              <a:defRPr sz="1020"/>
            </a:lvl6pPr>
            <a:lvl7pPr marL="2797515" indent="0">
              <a:buNone/>
              <a:defRPr sz="1020"/>
            </a:lvl7pPr>
            <a:lvl8pPr marL="3263768" indent="0">
              <a:buNone/>
              <a:defRPr sz="1020"/>
            </a:lvl8pPr>
            <a:lvl9pPr marL="3730020" indent="0">
              <a:buNone/>
              <a:defRPr sz="1020"/>
            </a:lvl9pPr>
          </a:lstStyle>
          <a:p>
            <a:pPr lvl="0"/>
            <a:r>
              <a:rPr lang="en-US"/>
              <a:t>Click to edit Master text styles</a:t>
            </a:r>
          </a:p>
        </p:txBody>
      </p:sp>
      <p:sp>
        <p:nvSpPr>
          <p:cNvPr id="5" name="Date Placeholder 4"/>
          <p:cNvSpPr>
            <a:spLocks noGrp="1"/>
          </p:cNvSpPr>
          <p:nvPr>
            <p:ph type="dt" sz="half" idx="10"/>
          </p:nvPr>
        </p:nvSpPr>
        <p:spPr>
          <a:xfrm>
            <a:off x="781110" y="6505554"/>
            <a:ext cx="1256848" cy="355560"/>
          </a:xfrm>
        </p:spPr>
        <p:txBody>
          <a:bodyPr/>
          <a:lstStyle/>
          <a:p>
            <a:fld id="{1D8BD707-D9CF-40AE-B4C6-C98DA3205C09}" type="datetimeFigureOut">
              <a:rPr lang="en-US" smtClean="0"/>
              <a:t>9/22/23</a:t>
            </a:fld>
            <a:endParaRPr lang="en-US"/>
          </a:p>
        </p:txBody>
      </p:sp>
      <p:sp>
        <p:nvSpPr>
          <p:cNvPr id="6" name="Footer Placeholder 5"/>
          <p:cNvSpPr>
            <a:spLocks noGrp="1"/>
          </p:cNvSpPr>
          <p:nvPr>
            <p:ph type="ftr" sz="quarter" idx="11"/>
          </p:nvPr>
        </p:nvSpPr>
        <p:spPr>
          <a:xfrm>
            <a:off x="2145255" y="6505554"/>
            <a:ext cx="3551096" cy="352840"/>
          </a:xfrm>
        </p:spPr>
        <p:txBody>
          <a:bodyPr/>
          <a:lstStyle/>
          <a:p>
            <a:endParaRPr lang="en-VN"/>
          </a:p>
        </p:txBody>
      </p:sp>
      <p:sp>
        <p:nvSpPr>
          <p:cNvPr id="7" name="Slide Number Placeholder 6"/>
          <p:cNvSpPr>
            <a:spLocks noGrp="1"/>
          </p:cNvSpPr>
          <p:nvPr>
            <p:ph type="sldNum" sz="quarter" idx="12"/>
          </p:nvPr>
        </p:nvSpPr>
        <p:spPr>
          <a:xfrm>
            <a:off x="5800134" y="6505554"/>
            <a:ext cx="1258872" cy="352840"/>
          </a:xfrm>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456529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76451" y="390174"/>
            <a:ext cx="10379768" cy="152252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76451" y="2332568"/>
            <a:ext cx="10379768" cy="36667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6451" y="6505554"/>
            <a:ext cx="2375831" cy="355560"/>
          </a:xfrm>
          <a:prstGeom prst="rect">
            <a:avLst/>
          </a:prstGeom>
        </p:spPr>
        <p:txBody>
          <a:bodyPr vert="horz" lIns="91440" tIns="45720" rIns="91440" bIns="45720" rtlCol="0" anchor="ctr"/>
          <a:lstStyle>
            <a:lvl1pPr algn="l">
              <a:defRPr sz="1224">
                <a:solidFill>
                  <a:schemeClr val="tx1">
                    <a:lumMod val="65000"/>
                    <a:lumOff val="35000"/>
                  </a:schemeClr>
                </a:solidFill>
              </a:defRPr>
            </a:lvl1pPr>
          </a:lstStyle>
          <a:p>
            <a:fld id="{1D8BD707-D9CF-40AE-B4C6-C98DA3205C09}" type="datetimeFigureOut">
              <a:rPr lang="en-US" smtClean="0"/>
              <a:t>9/22/23</a:t>
            </a:fld>
            <a:endParaRPr lang="en-US"/>
          </a:p>
        </p:txBody>
      </p:sp>
      <p:sp>
        <p:nvSpPr>
          <p:cNvPr id="5" name="Footer Placeholder 4"/>
          <p:cNvSpPr>
            <a:spLocks noGrp="1"/>
          </p:cNvSpPr>
          <p:nvPr>
            <p:ph type="ftr" sz="quarter" idx="3"/>
          </p:nvPr>
        </p:nvSpPr>
        <p:spPr>
          <a:xfrm>
            <a:off x="4118531" y="6505554"/>
            <a:ext cx="4196239" cy="352840"/>
          </a:xfrm>
          <a:prstGeom prst="rect">
            <a:avLst/>
          </a:prstGeom>
        </p:spPr>
        <p:txBody>
          <a:bodyPr vert="horz" lIns="91440" tIns="45720" rIns="91440" bIns="45720" rtlCol="0" anchor="ctr"/>
          <a:lstStyle>
            <a:lvl1pPr algn="ctr">
              <a:defRPr sz="1224">
                <a:solidFill>
                  <a:schemeClr val="tx1">
                    <a:lumMod val="65000"/>
                    <a:lumOff val="35000"/>
                  </a:schemeClr>
                </a:solidFill>
              </a:defRPr>
            </a:lvl1pPr>
          </a:lstStyle>
          <a:p>
            <a:endParaRPr lang="en-VN"/>
          </a:p>
        </p:txBody>
      </p:sp>
      <p:sp>
        <p:nvSpPr>
          <p:cNvPr id="6" name="Slide Number Placeholder 5"/>
          <p:cNvSpPr>
            <a:spLocks noGrp="1"/>
          </p:cNvSpPr>
          <p:nvPr>
            <p:ph type="sldNum" sz="quarter" idx="4"/>
          </p:nvPr>
        </p:nvSpPr>
        <p:spPr>
          <a:xfrm>
            <a:off x="8781019" y="6505554"/>
            <a:ext cx="2875200" cy="352840"/>
          </a:xfrm>
          <a:prstGeom prst="rect">
            <a:avLst/>
          </a:prstGeom>
        </p:spPr>
        <p:txBody>
          <a:bodyPr vert="horz" lIns="91440" tIns="45720" rIns="91440" bIns="45720" rtlCol="0" anchor="ctr"/>
          <a:lstStyle>
            <a:lvl1pPr algn="r">
              <a:defRPr sz="1224">
                <a:solidFill>
                  <a:schemeClr val="tx1">
                    <a:lumMod val="65000"/>
                    <a:lumOff val="35000"/>
                  </a:schemeClr>
                </a:solidFill>
              </a:defRPr>
            </a:lvl1pPr>
          </a:lstStyle>
          <a:p>
            <a:fld id="{B6F15528-21DE-4FAA-801E-634DDDAF4B2B}" type="slidenum">
              <a:rPr lang="en-VN" smtClean="0"/>
              <a:t>‹#›</a:t>
            </a:fld>
            <a:endParaRPr lang="en-VN"/>
          </a:p>
        </p:txBody>
      </p:sp>
      <p:sp>
        <p:nvSpPr>
          <p:cNvPr id="11" name="Freeform 6" title="Left scallop edge"/>
          <p:cNvSpPr/>
          <p:nvPr/>
        </p:nvSpPr>
        <p:spPr bwMode="auto">
          <a:xfrm>
            <a:off x="0" y="0"/>
            <a:ext cx="903357"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2144226"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7147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32505" rtl="0" eaLnBrk="1" latinLnBrk="0" hangingPunct="1">
        <a:lnSpc>
          <a:spcPct val="90000"/>
        </a:lnSpc>
        <a:spcBef>
          <a:spcPct val="0"/>
        </a:spcBef>
        <a:buNone/>
        <a:defRPr sz="5201" kern="1200" cap="all" spc="204" baseline="0">
          <a:solidFill>
            <a:schemeClr val="tx2"/>
          </a:solidFill>
          <a:latin typeface="+mj-lt"/>
          <a:ea typeface="+mj-ea"/>
          <a:cs typeface="+mj-cs"/>
        </a:defRPr>
      </a:lvl1pPr>
    </p:titleStyle>
    <p:bodyStyle>
      <a:lvl1pPr marL="233126" indent="-233126" algn="l" defTabSz="932505" rtl="0" eaLnBrk="1" latinLnBrk="0" hangingPunct="1">
        <a:lnSpc>
          <a:spcPct val="110000"/>
        </a:lnSpc>
        <a:spcBef>
          <a:spcPts val="714"/>
        </a:spcBef>
        <a:buClr>
          <a:schemeClr val="tx2"/>
        </a:buClr>
        <a:buFont typeface="Arial" panose="020B0604020202020204" pitchFamily="34" charset="0"/>
        <a:buChar char="•"/>
        <a:defRPr sz="2040" kern="1200">
          <a:solidFill>
            <a:schemeClr val="tx1">
              <a:lumMod val="65000"/>
              <a:lumOff val="35000"/>
            </a:schemeClr>
          </a:solidFill>
          <a:latin typeface="+mn-lt"/>
          <a:ea typeface="+mn-ea"/>
          <a:cs typeface="+mn-cs"/>
        </a:defRPr>
      </a:lvl1pPr>
      <a:lvl2pPr marL="699379" indent="-233126" algn="l" defTabSz="932505" rtl="0" eaLnBrk="1" latinLnBrk="0" hangingPunct="1">
        <a:lnSpc>
          <a:spcPct val="110000"/>
        </a:lnSpc>
        <a:spcBef>
          <a:spcPts val="714"/>
        </a:spcBef>
        <a:buClr>
          <a:schemeClr val="tx2"/>
        </a:buClr>
        <a:buFont typeface="Gill Sans MT" panose="020B0502020104020203" pitchFamily="34" charset="0"/>
        <a:buChar char="–"/>
        <a:defRPr sz="1836" kern="1200">
          <a:solidFill>
            <a:schemeClr val="tx1">
              <a:lumMod val="65000"/>
              <a:lumOff val="35000"/>
            </a:schemeClr>
          </a:solidFill>
          <a:latin typeface="+mn-lt"/>
          <a:ea typeface="+mn-ea"/>
          <a:cs typeface="+mn-cs"/>
        </a:defRPr>
      </a:lvl2pPr>
      <a:lvl3pPr marL="1165631" indent="-233126" algn="l" defTabSz="932505" rtl="0" eaLnBrk="1" latinLnBrk="0" hangingPunct="1">
        <a:lnSpc>
          <a:spcPct val="110000"/>
        </a:lnSpc>
        <a:spcBef>
          <a:spcPts val="714"/>
        </a:spcBef>
        <a:buClr>
          <a:schemeClr val="tx2"/>
        </a:buClr>
        <a:buFont typeface="Arial" panose="020B0604020202020204" pitchFamily="34" charset="0"/>
        <a:buChar char="•"/>
        <a:defRPr sz="1632" kern="1200">
          <a:solidFill>
            <a:schemeClr val="tx1">
              <a:lumMod val="65000"/>
              <a:lumOff val="35000"/>
            </a:schemeClr>
          </a:solidFill>
          <a:latin typeface="+mn-lt"/>
          <a:ea typeface="+mn-ea"/>
          <a:cs typeface="+mn-cs"/>
        </a:defRPr>
      </a:lvl3pPr>
      <a:lvl4pPr marL="1631884"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a:solidFill>
            <a:schemeClr val="tx1">
              <a:lumMod val="65000"/>
              <a:lumOff val="35000"/>
            </a:schemeClr>
          </a:solidFill>
          <a:latin typeface="+mn-lt"/>
          <a:ea typeface="+mn-ea"/>
          <a:cs typeface="+mn-cs"/>
        </a:defRPr>
      </a:lvl4pPr>
      <a:lvl5pPr marL="2098137" indent="-233126" algn="l" defTabSz="932505" rtl="0" eaLnBrk="1" latinLnBrk="0" hangingPunct="1">
        <a:lnSpc>
          <a:spcPct val="110000"/>
        </a:lnSpc>
        <a:spcBef>
          <a:spcPts val="714"/>
        </a:spcBef>
        <a:buClr>
          <a:schemeClr val="tx2"/>
        </a:buClr>
        <a:buFont typeface="Arial" panose="020B0604020202020204" pitchFamily="34" charset="0"/>
        <a:buChar char="•"/>
        <a:defRPr sz="1428" kern="1200">
          <a:solidFill>
            <a:schemeClr val="tx1">
              <a:lumMod val="65000"/>
              <a:lumOff val="35000"/>
            </a:schemeClr>
          </a:solidFill>
          <a:latin typeface="+mn-lt"/>
          <a:ea typeface="+mn-ea"/>
          <a:cs typeface="+mn-cs"/>
        </a:defRPr>
      </a:lvl5pPr>
      <a:lvl6pPr marL="2564389"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a:solidFill>
            <a:schemeClr val="tx1">
              <a:lumMod val="65000"/>
              <a:lumOff val="35000"/>
            </a:schemeClr>
          </a:solidFill>
          <a:latin typeface="+mn-lt"/>
          <a:ea typeface="+mn-ea"/>
          <a:cs typeface="+mn-cs"/>
        </a:defRPr>
      </a:lvl6pPr>
      <a:lvl7pPr marL="3030642" indent="-233126" algn="l" defTabSz="932505" rtl="0" eaLnBrk="1" latinLnBrk="0" hangingPunct="1">
        <a:lnSpc>
          <a:spcPct val="110000"/>
        </a:lnSpc>
        <a:spcBef>
          <a:spcPts val="714"/>
        </a:spcBef>
        <a:buClr>
          <a:schemeClr val="tx2"/>
        </a:buClr>
        <a:buFont typeface="Arial" panose="020B0604020202020204" pitchFamily="34" charset="0"/>
        <a:buChar char="•"/>
        <a:defRPr sz="1428" kern="1200">
          <a:solidFill>
            <a:schemeClr val="tx1">
              <a:lumMod val="65000"/>
              <a:lumOff val="35000"/>
            </a:schemeClr>
          </a:solidFill>
          <a:latin typeface="+mn-lt"/>
          <a:ea typeface="+mn-ea"/>
          <a:cs typeface="+mn-cs"/>
        </a:defRPr>
      </a:lvl7pPr>
      <a:lvl8pPr marL="3496894"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baseline="0">
          <a:solidFill>
            <a:schemeClr val="tx1">
              <a:lumMod val="65000"/>
              <a:lumOff val="35000"/>
            </a:schemeClr>
          </a:solidFill>
          <a:latin typeface="+mn-lt"/>
          <a:ea typeface="+mn-ea"/>
          <a:cs typeface="+mn-cs"/>
        </a:defRPr>
      </a:lvl8pPr>
      <a:lvl9pPr marL="3963147" indent="-233126" algn="l" defTabSz="932505" rtl="0" eaLnBrk="1" latinLnBrk="0" hangingPunct="1">
        <a:lnSpc>
          <a:spcPct val="110000"/>
        </a:lnSpc>
        <a:spcBef>
          <a:spcPts val="714"/>
        </a:spcBef>
        <a:buClr>
          <a:schemeClr val="tx2"/>
        </a:buClr>
        <a:buFont typeface="Arial" panose="020B0604020202020204" pitchFamily="34" charset="0"/>
        <a:buChar char="•"/>
        <a:defRPr sz="1428" kern="1200" baseline="0">
          <a:solidFill>
            <a:schemeClr val="tx1">
              <a:lumMod val="65000"/>
              <a:lumOff val="35000"/>
            </a:schemeClr>
          </a:solidFill>
          <a:latin typeface="+mn-lt"/>
          <a:ea typeface="+mn-ea"/>
          <a:cs typeface="+mn-cs"/>
        </a:defRPr>
      </a:lvl9pPr>
    </p:bodyStyle>
    <p:otherStyle>
      <a:defPPr>
        <a:defRPr lang="en-US"/>
      </a:defPPr>
      <a:lvl1pPr marL="0" algn="l" defTabSz="932505" rtl="0" eaLnBrk="1" latinLnBrk="0" hangingPunct="1">
        <a:defRPr sz="1836" kern="1200">
          <a:solidFill>
            <a:schemeClr val="tx1"/>
          </a:solidFill>
          <a:latin typeface="+mn-lt"/>
          <a:ea typeface="+mn-ea"/>
          <a:cs typeface="+mn-cs"/>
        </a:defRPr>
      </a:lvl1pPr>
      <a:lvl2pPr marL="466253" algn="l" defTabSz="932505" rtl="0" eaLnBrk="1" latinLnBrk="0" hangingPunct="1">
        <a:defRPr sz="1836" kern="1200">
          <a:solidFill>
            <a:schemeClr val="tx1"/>
          </a:solidFill>
          <a:latin typeface="+mn-lt"/>
          <a:ea typeface="+mn-ea"/>
          <a:cs typeface="+mn-cs"/>
        </a:defRPr>
      </a:lvl2pPr>
      <a:lvl3pPr marL="932505" algn="l" defTabSz="932505" rtl="0" eaLnBrk="1" latinLnBrk="0" hangingPunct="1">
        <a:defRPr sz="1836" kern="1200">
          <a:solidFill>
            <a:schemeClr val="tx1"/>
          </a:solidFill>
          <a:latin typeface="+mn-lt"/>
          <a:ea typeface="+mn-ea"/>
          <a:cs typeface="+mn-cs"/>
        </a:defRPr>
      </a:lvl3pPr>
      <a:lvl4pPr marL="1398758" algn="l" defTabSz="932505" rtl="0" eaLnBrk="1" latinLnBrk="0" hangingPunct="1">
        <a:defRPr sz="1836" kern="1200">
          <a:solidFill>
            <a:schemeClr val="tx1"/>
          </a:solidFill>
          <a:latin typeface="+mn-lt"/>
          <a:ea typeface="+mn-ea"/>
          <a:cs typeface="+mn-cs"/>
        </a:defRPr>
      </a:lvl4pPr>
      <a:lvl5pPr marL="1865010" algn="l" defTabSz="932505" rtl="0" eaLnBrk="1" latinLnBrk="0" hangingPunct="1">
        <a:defRPr sz="1836" kern="1200">
          <a:solidFill>
            <a:schemeClr val="tx1"/>
          </a:solidFill>
          <a:latin typeface="+mn-lt"/>
          <a:ea typeface="+mn-ea"/>
          <a:cs typeface="+mn-cs"/>
        </a:defRPr>
      </a:lvl5pPr>
      <a:lvl6pPr marL="2331263" algn="l" defTabSz="932505" rtl="0" eaLnBrk="1" latinLnBrk="0" hangingPunct="1">
        <a:defRPr sz="1836" kern="1200">
          <a:solidFill>
            <a:schemeClr val="tx1"/>
          </a:solidFill>
          <a:latin typeface="+mn-lt"/>
          <a:ea typeface="+mn-ea"/>
          <a:cs typeface="+mn-cs"/>
        </a:defRPr>
      </a:lvl6pPr>
      <a:lvl7pPr marL="2797515" algn="l" defTabSz="932505" rtl="0" eaLnBrk="1" latinLnBrk="0" hangingPunct="1">
        <a:defRPr sz="1836" kern="1200">
          <a:solidFill>
            <a:schemeClr val="tx1"/>
          </a:solidFill>
          <a:latin typeface="+mn-lt"/>
          <a:ea typeface="+mn-ea"/>
          <a:cs typeface="+mn-cs"/>
        </a:defRPr>
      </a:lvl7pPr>
      <a:lvl8pPr marL="3263768" algn="l" defTabSz="932505" rtl="0" eaLnBrk="1" latinLnBrk="0" hangingPunct="1">
        <a:defRPr sz="1836" kern="1200">
          <a:solidFill>
            <a:schemeClr val="tx1"/>
          </a:solidFill>
          <a:latin typeface="+mn-lt"/>
          <a:ea typeface="+mn-ea"/>
          <a:cs typeface="+mn-cs"/>
        </a:defRPr>
      </a:lvl8pPr>
      <a:lvl9pPr marL="3730020" algn="l" defTabSz="932505"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17.png"/><Relationship Id="rId4" Type="http://schemas.openxmlformats.org/officeDocument/2006/relationships/customXml" Target="../ink/ink1.xml"/><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svg"/></Relationships>
</file>

<file path=ppt/slides/_rels/slide39.xml.rels><?xml version="1.0" encoding="UTF-8" standalone="yes"?>
<Relationships xmlns="http://schemas.openxmlformats.org/package/2006/relationships"><Relationship Id="rId3" Type="http://schemas.openxmlformats.org/officeDocument/2006/relationships/hyperlink" Target="https://spacelift.io/blog/terraform-refresh"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spacelift.io/blog/terraform-pla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5149850" y="3709878"/>
            <a:ext cx="1752600" cy="1524001"/>
          </a:xfrm>
          <a:prstGeom prst="rect">
            <a:avLst/>
          </a:prstGeom>
          <a:blipFill>
            <a:blip r:embed="rId2" cstate="print"/>
            <a:stretch>
              <a:fillRect/>
            </a:stretch>
          </a:blipFill>
        </p:spPr>
        <p:txBody>
          <a:bodyPr wrap="square" lIns="0" tIns="0" rIns="0" bIns="0" rtlCol="0"/>
          <a:lstStyle/>
          <a:p>
            <a:endParaRPr/>
          </a:p>
        </p:txBody>
      </p:sp>
      <p:pic>
        <p:nvPicPr>
          <p:cNvPr id="1026" name="Picture 2" descr="Erlang Solutions - Scalable Distributed Technology">
            <a:extLst>
              <a:ext uri="{FF2B5EF4-FFF2-40B4-BE49-F238E27FC236}">
                <a16:creationId xmlns:a16="http://schemas.microsoft.com/office/drawing/2014/main" id="{F7F573B2-44E1-560F-12AF-E44F5F1E6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 y="-642136"/>
            <a:ext cx="5700358" cy="32060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1920E0-A0E2-6540-3B07-4D97AC86F0B1}"/>
              </a:ext>
            </a:extLst>
          </p:cNvPr>
          <p:cNvSpPr txBox="1"/>
          <p:nvPr/>
        </p:nvSpPr>
        <p:spPr>
          <a:xfrm>
            <a:off x="1797050" y="2310856"/>
            <a:ext cx="6561412" cy="584775"/>
          </a:xfrm>
          <a:prstGeom prst="rect">
            <a:avLst/>
          </a:prstGeom>
          <a:noFill/>
        </p:spPr>
        <p:txBody>
          <a:bodyPr wrap="none" rtlCol="0">
            <a:spAutoFit/>
          </a:bodyPr>
          <a:lstStyle/>
          <a:p>
            <a:pPr lvl="4"/>
            <a:r>
              <a:rPr lang="en-VN" sz="3200" dirty="0"/>
              <a:t>Infrastructure as Code with</a:t>
            </a:r>
          </a:p>
        </p:txBody>
      </p:sp>
      <p:sp>
        <p:nvSpPr>
          <p:cNvPr id="10" name="TextBox 9">
            <a:extLst>
              <a:ext uri="{FF2B5EF4-FFF2-40B4-BE49-F238E27FC236}">
                <a16:creationId xmlns:a16="http://schemas.microsoft.com/office/drawing/2014/main" id="{B8E39E52-42F8-C1BF-772F-D9A366093359}"/>
              </a:ext>
            </a:extLst>
          </p:cNvPr>
          <p:cNvSpPr txBox="1"/>
          <p:nvPr/>
        </p:nvSpPr>
        <p:spPr>
          <a:xfrm>
            <a:off x="4768850" y="2854751"/>
            <a:ext cx="3827942" cy="830997"/>
          </a:xfrm>
          <a:prstGeom prst="rect">
            <a:avLst/>
          </a:prstGeom>
          <a:noFill/>
        </p:spPr>
        <p:txBody>
          <a:bodyPr wrap="square" rtlCol="0">
            <a:spAutoFit/>
          </a:bodyPr>
          <a:lstStyle/>
          <a:p>
            <a:r>
              <a:rPr lang="en-VN" sz="4800" dirty="0"/>
              <a:t>Terraform</a:t>
            </a:r>
          </a:p>
        </p:txBody>
      </p:sp>
      <p:sp>
        <p:nvSpPr>
          <p:cNvPr id="11" name="TextBox 10">
            <a:extLst>
              <a:ext uri="{FF2B5EF4-FFF2-40B4-BE49-F238E27FC236}">
                <a16:creationId xmlns:a16="http://schemas.microsoft.com/office/drawing/2014/main" id="{D6373DCD-B95D-8E6B-B680-4C4FC5729760}"/>
              </a:ext>
            </a:extLst>
          </p:cNvPr>
          <p:cNvSpPr txBox="1"/>
          <p:nvPr/>
        </p:nvSpPr>
        <p:spPr>
          <a:xfrm>
            <a:off x="5596384" y="5663957"/>
            <a:ext cx="859531" cy="369332"/>
          </a:xfrm>
          <a:prstGeom prst="rect">
            <a:avLst/>
          </a:prstGeom>
          <a:noFill/>
        </p:spPr>
        <p:txBody>
          <a:bodyPr wrap="none" rtlCol="0">
            <a:spAutoFit/>
          </a:bodyPr>
          <a:lstStyle/>
          <a:p>
            <a:r>
              <a:rPr lang="en-VN" dirty="0"/>
              <a:t>9/2023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3D587A-AB8C-543D-AAE1-107DC1FDAB19}"/>
              </a:ext>
            </a:extLst>
          </p:cNvPr>
          <p:cNvSpPr txBox="1"/>
          <p:nvPr/>
        </p:nvSpPr>
        <p:spPr>
          <a:xfrm>
            <a:off x="1385135" y="527050"/>
            <a:ext cx="10167142" cy="646331"/>
          </a:xfrm>
          <a:prstGeom prst="rect">
            <a:avLst/>
          </a:prstGeom>
          <a:noFill/>
        </p:spPr>
        <p:txBody>
          <a:bodyPr wrap="none" rtlCol="0">
            <a:spAutoFit/>
          </a:bodyPr>
          <a:lstStyle/>
          <a:p>
            <a:r>
              <a:rPr lang="en-US" sz="1800" dirty="0">
                <a:solidFill>
                  <a:srgbClr val="232323"/>
                </a:solidFill>
                <a:effectLst/>
                <a:latin typeface="NewBaskerville"/>
              </a:rPr>
              <a:t>After initialization, Terraform creates a hidden </a:t>
            </a:r>
            <a:r>
              <a:rPr lang="en-US" sz="1800" dirty="0">
                <a:solidFill>
                  <a:srgbClr val="232323"/>
                </a:solidFill>
                <a:effectLst/>
                <a:latin typeface="Courier New" panose="02070309020205020404" pitchFamily="49" charset="0"/>
                <a:cs typeface="Courier New" panose="02070309020205020404" pitchFamily="49" charset="0"/>
              </a:rPr>
              <a:t>.terraform </a:t>
            </a:r>
            <a:r>
              <a:rPr lang="en-US" sz="1800" dirty="0">
                <a:solidFill>
                  <a:srgbClr val="232323"/>
                </a:solidFill>
                <a:effectLst/>
                <a:latin typeface="NewBaskerville"/>
              </a:rPr>
              <a:t>directory for installing plugins and modules.</a:t>
            </a:r>
          </a:p>
          <a:p>
            <a:r>
              <a:rPr lang="en-US" sz="1800" dirty="0">
                <a:solidFill>
                  <a:srgbClr val="232323"/>
                </a:solidFill>
                <a:effectLst/>
                <a:latin typeface="NewBaskerville"/>
              </a:rPr>
              <a:t> The directory structure for the current Terraform workspace is the following: </a:t>
            </a:r>
            <a:endParaRPr lang="en-US" dirty="0"/>
          </a:p>
        </p:txBody>
      </p:sp>
      <p:pic>
        <p:nvPicPr>
          <p:cNvPr id="6" name="Picture 5" descr="A computer screen shot of a blue screen&#10;&#10;Description automatically generated">
            <a:extLst>
              <a:ext uri="{FF2B5EF4-FFF2-40B4-BE49-F238E27FC236}">
                <a16:creationId xmlns:a16="http://schemas.microsoft.com/office/drawing/2014/main" id="{0C460F3F-515F-9198-018D-075940D27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010" y="1898650"/>
            <a:ext cx="7467280" cy="3568700"/>
          </a:xfrm>
          <a:prstGeom prst="rect">
            <a:avLst/>
          </a:prstGeom>
        </p:spPr>
      </p:pic>
    </p:spTree>
    <p:extLst>
      <p:ext uri="{BB962C8B-B14F-4D97-AF65-F5344CB8AC3E}">
        <p14:creationId xmlns:p14="http://schemas.microsoft.com/office/powerpoint/2010/main" val="3764569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2059C0-20F9-ADF3-D5DC-505023519203}"/>
              </a:ext>
            </a:extLst>
          </p:cNvPr>
          <p:cNvSpPr txBox="1"/>
          <p:nvPr/>
        </p:nvSpPr>
        <p:spPr>
          <a:xfrm>
            <a:off x="468722" y="1289050"/>
            <a:ext cx="11964576" cy="281940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600" spc="800" dirty="0">
                <a:solidFill>
                  <a:schemeClr val="tx2"/>
                </a:solidFill>
                <a:latin typeface="Arial" panose="020B0604020202020204" pitchFamily="34" charset="0"/>
                <a:ea typeface="+mj-ea"/>
                <a:cs typeface="Arial" panose="020B0604020202020204" pitchFamily="34" charset="0"/>
              </a:rPr>
              <a:t>Read() operation</a:t>
            </a: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Tree>
    <p:extLst>
      <p:ext uri="{BB962C8B-B14F-4D97-AF65-F5344CB8AC3E}">
        <p14:creationId xmlns:p14="http://schemas.microsoft.com/office/powerpoint/2010/main" val="227559098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F34173-46B8-C641-DCC4-5C5CA2B21185}"/>
              </a:ext>
            </a:extLst>
          </p:cNvPr>
          <p:cNvSpPr txBox="1"/>
          <p:nvPr/>
        </p:nvSpPr>
        <p:spPr>
          <a:xfrm>
            <a:off x="1187450" y="374650"/>
            <a:ext cx="4217180" cy="400110"/>
          </a:xfrm>
          <a:prstGeom prst="rect">
            <a:avLst/>
          </a:prstGeom>
          <a:noFill/>
        </p:spPr>
        <p:txBody>
          <a:bodyPr wrap="none" rtlCol="0">
            <a:spAutoFit/>
          </a:bodyPr>
          <a:lstStyle/>
          <a:p>
            <a:r>
              <a:rPr lang="en-US" sz="2000" dirty="0"/>
              <a:t>Check which resources will be created</a:t>
            </a:r>
            <a:endParaRPr lang="en-VN" sz="2000" dirty="0"/>
          </a:p>
        </p:txBody>
      </p:sp>
      <p:pic>
        <p:nvPicPr>
          <p:cNvPr id="4" name="Picture 3" descr="A screenshot of a computer&#10;&#10;Description automatically generated">
            <a:extLst>
              <a:ext uri="{FF2B5EF4-FFF2-40B4-BE49-F238E27FC236}">
                <a16:creationId xmlns:a16="http://schemas.microsoft.com/office/drawing/2014/main" id="{EC4C036E-610B-E57D-9E66-ED6F0997E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650" y="1008845"/>
            <a:ext cx="8686800" cy="5565894"/>
          </a:xfrm>
          <a:prstGeom prst="rect">
            <a:avLst/>
          </a:prstGeom>
        </p:spPr>
      </p:pic>
    </p:spTree>
    <p:extLst>
      <p:ext uri="{BB962C8B-B14F-4D97-AF65-F5344CB8AC3E}">
        <p14:creationId xmlns:p14="http://schemas.microsoft.com/office/powerpoint/2010/main" val="51630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C9B28-DE05-BEFB-D540-9B45857E2A56}"/>
              </a:ext>
            </a:extLst>
          </p:cNvPr>
          <p:cNvSpPr txBox="1"/>
          <p:nvPr/>
        </p:nvSpPr>
        <p:spPr>
          <a:xfrm>
            <a:off x="1328572" y="1194484"/>
            <a:ext cx="8921801" cy="646331"/>
          </a:xfrm>
          <a:prstGeom prst="rect">
            <a:avLst/>
          </a:prstGeom>
          <a:noFill/>
        </p:spPr>
        <p:txBody>
          <a:bodyPr wrap="none" rtlCol="0">
            <a:spAutoFit/>
          </a:bodyPr>
          <a:lstStyle/>
          <a:p>
            <a:r>
              <a:rPr lang="en-US" dirty="0"/>
              <a:t>If you need to save the results of the plan statement, you use the </a:t>
            </a:r>
            <a:r>
              <a:rPr lang="en-US" dirty="0">
                <a:latin typeface="Courier New" panose="02070309020205020404" pitchFamily="49" charset="0"/>
                <a:cs typeface="Courier New" panose="02070309020205020404" pitchFamily="49" charset="0"/>
              </a:rPr>
              <a:t>-out </a:t>
            </a:r>
            <a:r>
              <a:rPr lang="en-US" dirty="0"/>
              <a:t>attribute at runtime. </a:t>
            </a:r>
          </a:p>
          <a:p>
            <a:r>
              <a:rPr lang="en-US" dirty="0"/>
              <a:t>For example, we will save the results of the plan statement in a JSON file.</a:t>
            </a:r>
            <a:endParaRPr lang="en-VN" dirty="0"/>
          </a:p>
        </p:txBody>
      </p:sp>
      <p:sp>
        <p:nvSpPr>
          <p:cNvPr id="3" name="TextBox 2">
            <a:extLst>
              <a:ext uri="{FF2B5EF4-FFF2-40B4-BE49-F238E27FC236}">
                <a16:creationId xmlns:a16="http://schemas.microsoft.com/office/drawing/2014/main" id="{FD7C7A5B-F55D-B5D7-85D3-AB41C6447C6C}"/>
              </a:ext>
            </a:extLst>
          </p:cNvPr>
          <p:cNvSpPr txBox="1"/>
          <p:nvPr/>
        </p:nvSpPr>
        <p:spPr>
          <a:xfrm>
            <a:off x="1416050" y="2584450"/>
            <a:ext cx="5836854" cy="1200329"/>
          </a:xfrm>
          <a:prstGeom prst="rect">
            <a:avLst/>
          </a:prstGeom>
          <a:noFill/>
        </p:spPr>
        <p:txBody>
          <a:bodyPr wrap="none" rtlCol="0">
            <a:spAutoFit/>
          </a:bodyPr>
          <a:lstStyle/>
          <a:p>
            <a:pPr algn="l"/>
            <a:r>
              <a:rPr lang="en-US" b="0" i="0" dirty="0">
                <a:solidFill>
                  <a:srgbClr val="37352F"/>
                </a:solidFill>
                <a:effectLst/>
                <a:latin typeface="Courier New" panose="02070309020205020404" pitchFamily="49" charset="0"/>
                <a:cs typeface="Courier New" panose="02070309020205020404" pitchFamily="49" charset="0"/>
              </a:rPr>
              <a:t>terraform plan -out </a:t>
            </a:r>
            <a:r>
              <a:rPr lang="en-US" b="0" i="0" dirty="0" err="1">
                <a:solidFill>
                  <a:srgbClr val="37352F"/>
                </a:solidFill>
                <a:effectLst/>
                <a:latin typeface="Courier New" panose="02070309020205020404" pitchFamily="49" charset="0"/>
                <a:cs typeface="Courier New" panose="02070309020205020404" pitchFamily="49" charset="0"/>
              </a:rPr>
              <a:t>plan.out</a:t>
            </a:r>
            <a:endParaRPr lang="en-US" b="0" i="0" dirty="0">
              <a:solidFill>
                <a:srgbClr val="37352F"/>
              </a:solidFill>
              <a:effectLst/>
              <a:latin typeface="Courier New" panose="02070309020205020404" pitchFamily="49" charset="0"/>
              <a:cs typeface="Courier New" panose="02070309020205020404" pitchFamily="49" charset="0"/>
            </a:endParaRPr>
          </a:p>
          <a:p>
            <a:pPr algn="l"/>
            <a:endParaRPr lang="en-US" b="0" i="0" dirty="0">
              <a:solidFill>
                <a:srgbClr val="37352F"/>
              </a:solidFill>
              <a:effectLst/>
              <a:latin typeface="Courier New" panose="02070309020205020404" pitchFamily="49" charset="0"/>
              <a:cs typeface="Courier New" panose="02070309020205020404" pitchFamily="49" charset="0"/>
            </a:endParaRPr>
          </a:p>
          <a:p>
            <a:pPr algn="l"/>
            <a:r>
              <a:rPr lang="en-US" b="0" i="0" dirty="0">
                <a:solidFill>
                  <a:srgbClr val="37352F"/>
                </a:solidFill>
                <a:effectLst/>
                <a:latin typeface="Courier New" panose="02070309020205020404" pitchFamily="49" charset="0"/>
                <a:cs typeface="Courier New" panose="02070309020205020404" pitchFamily="49" charset="0"/>
              </a:rPr>
              <a:t>terraform show -</a:t>
            </a:r>
            <a:r>
              <a:rPr lang="en-US" b="0" i="0" dirty="0" err="1">
                <a:solidFill>
                  <a:srgbClr val="37352F"/>
                </a:solidFill>
                <a:effectLst/>
                <a:latin typeface="Courier New" panose="02070309020205020404" pitchFamily="49" charset="0"/>
                <a:cs typeface="Courier New" panose="02070309020205020404" pitchFamily="49" charset="0"/>
              </a:rPr>
              <a:t>json</a:t>
            </a:r>
            <a:r>
              <a:rPr lang="en-US" b="0" i="0" dirty="0">
                <a:solidFill>
                  <a:srgbClr val="37352F"/>
                </a:solidFill>
                <a:effectLst/>
                <a:latin typeface="Courier New" panose="02070309020205020404" pitchFamily="49" charset="0"/>
                <a:cs typeface="Courier New" panose="02070309020205020404" pitchFamily="49" charset="0"/>
              </a:rPr>
              <a:t> </a:t>
            </a:r>
            <a:r>
              <a:rPr lang="en-US" b="0" i="0" dirty="0" err="1">
                <a:solidFill>
                  <a:srgbClr val="37352F"/>
                </a:solidFill>
                <a:effectLst/>
                <a:latin typeface="Courier New" panose="02070309020205020404" pitchFamily="49" charset="0"/>
                <a:cs typeface="Courier New" panose="02070309020205020404" pitchFamily="49" charset="0"/>
              </a:rPr>
              <a:t>plan.out</a:t>
            </a:r>
            <a:r>
              <a:rPr lang="en-US" b="0" i="0" dirty="0">
                <a:solidFill>
                  <a:srgbClr val="37352F"/>
                </a:solidFill>
                <a:effectLst/>
                <a:latin typeface="Courier New" panose="02070309020205020404" pitchFamily="49" charset="0"/>
                <a:cs typeface="Courier New" panose="02070309020205020404" pitchFamily="49" charset="0"/>
              </a:rPr>
              <a:t> </a:t>
            </a:r>
            <a:r>
              <a:rPr lang="en-US" b="0" i="0" dirty="0">
                <a:solidFill>
                  <a:srgbClr val="9A6E3A"/>
                </a:solidFill>
                <a:effectLst/>
                <a:latin typeface="Courier New" panose="02070309020205020404" pitchFamily="49" charset="0"/>
                <a:cs typeface="Courier New" panose="02070309020205020404" pitchFamily="49" charset="0"/>
              </a:rPr>
              <a:t>&gt;</a:t>
            </a:r>
            <a:r>
              <a:rPr lang="en-US" b="0" i="0" dirty="0">
                <a:solidFill>
                  <a:srgbClr val="37352F"/>
                </a:solidFill>
                <a:effectLst/>
                <a:latin typeface="Courier New" panose="02070309020205020404" pitchFamily="49" charset="0"/>
                <a:cs typeface="Courier New" panose="02070309020205020404" pitchFamily="49" charset="0"/>
              </a:rPr>
              <a:t> </a:t>
            </a:r>
            <a:r>
              <a:rPr lang="en-US" b="0" i="0" dirty="0" err="1">
                <a:solidFill>
                  <a:srgbClr val="37352F"/>
                </a:solidFill>
                <a:effectLst/>
                <a:latin typeface="Courier New" panose="02070309020205020404" pitchFamily="49" charset="0"/>
                <a:cs typeface="Courier New" panose="02070309020205020404" pitchFamily="49" charset="0"/>
              </a:rPr>
              <a:t>plan.json</a:t>
            </a:r>
            <a:endParaRPr lang="en-US" b="0" i="0" dirty="0">
              <a:solidFill>
                <a:srgbClr val="37352F"/>
              </a:solidFill>
              <a:effectLst/>
              <a:latin typeface="Courier New" panose="02070309020205020404" pitchFamily="49" charset="0"/>
              <a:cs typeface="Courier New" panose="02070309020205020404" pitchFamily="49" charset="0"/>
            </a:endParaRPr>
          </a:p>
          <a:p>
            <a:endParaRPr lang="en-VN" dirty="0"/>
          </a:p>
        </p:txBody>
      </p:sp>
    </p:spTree>
    <p:extLst>
      <p:ext uri="{BB962C8B-B14F-4D97-AF65-F5344CB8AC3E}">
        <p14:creationId xmlns:p14="http://schemas.microsoft.com/office/powerpoint/2010/main" val="1217713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5FF915-705D-E7C3-96D9-D5D8B0EF432E}"/>
              </a:ext>
            </a:extLst>
          </p:cNvPr>
          <p:cNvSpPr txBox="1"/>
          <p:nvPr/>
        </p:nvSpPr>
        <p:spPr>
          <a:xfrm>
            <a:off x="4464050" y="193720"/>
            <a:ext cx="4182235" cy="400110"/>
          </a:xfrm>
          <a:prstGeom prst="rect">
            <a:avLst/>
          </a:prstGeom>
          <a:noFill/>
        </p:spPr>
        <p:txBody>
          <a:bodyPr wrap="none" rtlCol="0">
            <a:spAutoFit/>
          </a:bodyPr>
          <a:lstStyle/>
          <a:p>
            <a:r>
              <a:rPr lang="en-US" sz="2000" dirty="0" err="1"/>
              <a:t>IIlustrative</a:t>
            </a:r>
            <a:r>
              <a:rPr lang="en-US" sz="2000" dirty="0"/>
              <a:t> diagram of the plan process</a:t>
            </a:r>
            <a:endParaRPr lang="en-VN" sz="2000" dirty="0"/>
          </a:p>
        </p:txBody>
      </p:sp>
      <p:pic>
        <p:nvPicPr>
          <p:cNvPr id="4" name="Picture 3" descr="A diagram of a process&#10;&#10;Description automatically generated">
            <a:extLst>
              <a:ext uri="{FF2B5EF4-FFF2-40B4-BE49-F238E27FC236}">
                <a16:creationId xmlns:a16="http://schemas.microsoft.com/office/drawing/2014/main" id="{D49DCEB4-0EB5-58AF-D048-FCED2377A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650" y="864116"/>
            <a:ext cx="6860613" cy="5939864"/>
          </a:xfrm>
          <a:prstGeom prst="rect">
            <a:avLst/>
          </a:prstGeom>
        </p:spPr>
      </p:pic>
    </p:spTree>
    <p:extLst>
      <p:ext uri="{BB962C8B-B14F-4D97-AF65-F5344CB8AC3E}">
        <p14:creationId xmlns:p14="http://schemas.microsoft.com/office/powerpoint/2010/main" val="3101582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rogram&#10;&#10;Description automatically generated">
            <a:extLst>
              <a:ext uri="{FF2B5EF4-FFF2-40B4-BE49-F238E27FC236}">
                <a16:creationId xmlns:a16="http://schemas.microsoft.com/office/drawing/2014/main" id="{676FA1FE-ED76-857A-8CE5-964C6E51A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650" y="1746250"/>
            <a:ext cx="7772400" cy="3902643"/>
          </a:xfrm>
          <a:prstGeom prst="rect">
            <a:avLst/>
          </a:prstGeom>
        </p:spPr>
      </p:pic>
      <p:sp>
        <p:nvSpPr>
          <p:cNvPr id="4" name="TextBox 3">
            <a:extLst>
              <a:ext uri="{FF2B5EF4-FFF2-40B4-BE49-F238E27FC236}">
                <a16:creationId xmlns:a16="http://schemas.microsoft.com/office/drawing/2014/main" id="{5FAAFE88-8B07-FDC1-8270-0827D9F21D10}"/>
              </a:ext>
            </a:extLst>
          </p:cNvPr>
          <p:cNvSpPr txBox="1"/>
          <p:nvPr/>
        </p:nvSpPr>
        <p:spPr>
          <a:xfrm>
            <a:off x="1436426" y="967807"/>
            <a:ext cx="8950848" cy="369332"/>
          </a:xfrm>
          <a:prstGeom prst="rect">
            <a:avLst/>
          </a:prstGeom>
          <a:noFill/>
        </p:spPr>
        <p:txBody>
          <a:bodyPr wrap="none" rtlCol="0">
            <a:spAutoFit/>
          </a:bodyPr>
          <a:lstStyle/>
          <a:p>
            <a:r>
              <a:rPr lang="en-VN" dirty="0"/>
              <a:t>When </a:t>
            </a:r>
            <a:r>
              <a:rPr lang="en-VN" dirty="0">
                <a:latin typeface="Courier New" panose="02070309020205020404" pitchFamily="49" charset="0"/>
                <a:cs typeface="Courier New" panose="02070309020205020404" pitchFamily="49" charset="0"/>
              </a:rPr>
              <a:t>terraform plan </a:t>
            </a:r>
            <a:r>
              <a:rPr lang="en-VN" dirty="0"/>
              <a:t>is run, Terraform call </a:t>
            </a:r>
            <a:r>
              <a:rPr lang="en-VN" dirty="0">
                <a:latin typeface="Courier New" panose="02070309020205020404" pitchFamily="49" charset="0"/>
                <a:cs typeface="Courier New" panose="02070309020205020404" pitchFamily="49" charset="0"/>
              </a:rPr>
              <a:t>Read()</a:t>
            </a:r>
            <a:r>
              <a:rPr lang="en-VN" dirty="0"/>
              <a:t>on each resource in the state file.</a:t>
            </a:r>
          </a:p>
        </p:txBody>
      </p:sp>
    </p:spTree>
    <p:extLst>
      <p:ext uri="{BB962C8B-B14F-4D97-AF65-F5344CB8AC3E}">
        <p14:creationId xmlns:p14="http://schemas.microsoft.com/office/powerpoint/2010/main" val="2984549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A0A700-2E7C-7D1D-4A3A-F080023F90E6}"/>
              </a:ext>
            </a:extLst>
          </p:cNvPr>
          <p:cNvSpPr txBox="1"/>
          <p:nvPr/>
        </p:nvSpPr>
        <p:spPr>
          <a:xfrm>
            <a:off x="1035050" y="450850"/>
            <a:ext cx="10119886" cy="646331"/>
          </a:xfrm>
          <a:prstGeom prst="rect">
            <a:avLst/>
          </a:prstGeom>
          <a:noFill/>
        </p:spPr>
        <p:txBody>
          <a:bodyPr wrap="none" rtlCol="0">
            <a:spAutoFit/>
          </a:bodyPr>
          <a:lstStyle/>
          <a:p>
            <a:r>
              <a:rPr lang="en-US" sz="1800" dirty="0">
                <a:solidFill>
                  <a:srgbClr val="232323"/>
                </a:solidFill>
                <a:effectLst/>
                <a:latin typeface="NewBaskerville"/>
              </a:rPr>
              <a:t>If there are no changes when running </a:t>
            </a:r>
            <a:r>
              <a:rPr lang="en-US" sz="1800" dirty="0">
                <a:solidFill>
                  <a:srgbClr val="232323"/>
                </a:solidFill>
                <a:effectLst/>
                <a:latin typeface="Courier New" panose="02070309020205020404" pitchFamily="49" charset="0"/>
                <a:cs typeface="Courier New" panose="02070309020205020404" pitchFamily="49" charset="0"/>
              </a:rPr>
              <a:t>terraform plan</a:t>
            </a:r>
            <a:r>
              <a:rPr lang="en-US" sz="1800" dirty="0">
                <a:solidFill>
                  <a:srgbClr val="232323"/>
                </a:solidFill>
                <a:effectLst/>
                <a:latin typeface="NewBaskerville"/>
              </a:rPr>
              <a:t>, the resulting action is a no-operation (no-op). </a:t>
            </a:r>
            <a:endParaRPr lang="en-US" dirty="0"/>
          </a:p>
          <a:p>
            <a:endParaRPr lang="en-VN" dirty="0"/>
          </a:p>
        </p:txBody>
      </p:sp>
      <p:pic>
        <p:nvPicPr>
          <p:cNvPr id="4" name="Picture 3" descr="A diagram of a process&#10;&#10;Description automatically generated">
            <a:extLst>
              <a:ext uri="{FF2B5EF4-FFF2-40B4-BE49-F238E27FC236}">
                <a16:creationId xmlns:a16="http://schemas.microsoft.com/office/drawing/2014/main" id="{81E2444B-54F9-5F24-7F75-04CF3A843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795" y="908050"/>
            <a:ext cx="6613709" cy="5978639"/>
          </a:xfrm>
          <a:prstGeom prst="rect">
            <a:avLst/>
          </a:prstGeom>
        </p:spPr>
      </p:pic>
    </p:spTree>
    <p:extLst>
      <p:ext uri="{BB962C8B-B14F-4D97-AF65-F5344CB8AC3E}">
        <p14:creationId xmlns:p14="http://schemas.microsoft.com/office/powerpoint/2010/main" val="4037251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2059C0-20F9-ADF3-D5DC-505023519203}"/>
              </a:ext>
            </a:extLst>
          </p:cNvPr>
          <p:cNvSpPr txBox="1"/>
          <p:nvPr/>
        </p:nvSpPr>
        <p:spPr>
          <a:xfrm>
            <a:off x="468722" y="1289050"/>
            <a:ext cx="11964576" cy="281940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600" spc="800" dirty="0">
                <a:solidFill>
                  <a:schemeClr val="tx2"/>
                </a:solidFill>
                <a:latin typeface="Arial" panose="020B0604020202020204" pitchFamily="34" charset="0"/>
                <a:ea typeface="+mj-ea"/>
                <a:cs typeface="Arial" panose="020B0604020202020204" pitchFamily="34" charset="0"/>
              </a:rPr>
              <a:t>Create() operation</a:t>
            </a: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Tree>
    <p:extLst>
      <p:ext uri="{BB962C8B-B14F-4D97-AF65-F5344CB8AC3E}">
        <p14:creationId xmlns:p14="http://schemas.microsoft.com/office/powerpoint/2010/main" val="397959271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1" name="Rectangle 11">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C1DAAB4-9021-3EE0-8AAE-4F3676A18B58}"/>
              </a:ext>
            </a:extLst>
          </p:cNvPr>
          <p:cNvSpPr txBox="1"/>
          <p:nvPr/>
        </p:nvSpPr>
        <p:spPr>
          <a:xfrm>
            <a:off x="1111250" y="298451"/>
            <a:ext cx="7010400" cy="533400"/>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2800" b="1" cap="all" spc="200" dirty="0">
                <a:solidFill>
                  <a:schemeClr val="tx2"/>
                </a:solidFill>
                <a:effectLst/>
                <a:latin typeface="Arial" panose="020B0604020202020204" pitchFamily="34" charset="0"/>
                <a:ea typeface="+mj-ea"/>
                <a:cs typeface="Arial" panose="020B0604020202020204" pitchFamily="34" charset="0"/>
              </a:rPr>
              <a:t>Initializing the workspace </a:t>
            </a:r>
            <a:endParaRPr lang="en-US" sz="2800" cap="all" spc="200" dirty="0">
              <a:solidFill>
                <a:schemeClr val="tx2"/>
              </a:solidFill>
              <a:latin typeface="Arial" panose="020B0604020202020204" pitchFamily="34" charset="0"/>
              <a:ea typeface="+mj-ea"/>
              <a:cs typeface="Arial" panose="020B0604020202020204" pitchFamily="34" charset="0"/>
            </a:endParaRPr>
          </a:p>
        </p:txBody>
      </p:sp>
      <p:sp>
        <p:nvSpPr>
          <p:cNvPr id="2" name="TextBox 1">
            <a:extLst>
              <a:ext uri="{FF2B5EF4-FFF2-40B4-BE49-F238E27FC236}">
                <a16:creationId xmlns:a16="http://schemas.microsoft.com/office/drawing/2014/main" id="{67013ECF-CBDA-BEBE-9D3D-F9AD978175AF}"/>
              </a:ext>
            </a:extLst>
          </p:cNvPr>
          <p:cNvSpPr txBox="1"/>
          <p:nvPr/>
        </p:nvSpPr>
        <p:spPr>
          <a:xfrm>
            <a:off x="1045768" y="1212850"/>
            <a:ext cx="3451312" cy="4021121"/>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dirty="0">
                <a:solidFill>
                  <a:schemeClr val="tx1">
                    <a:lumMod val="65000"/>
                    <a:lumOff val="35000"/>
                  </a:schemeClr>
                </a:solidFill>
              </a:rPr>
              <a:t>Now we will run the apply command to create S3 on AWS.  When we run the apply command, </a:t>
            </a:r>
          </a:p>
          <a:p>
            <a:pPr indent="-228600" defTabSz="914400">
              <a:lnSpc>
                <a:spcPct val="110000"/>
              </a:lnSpc>
              <a:spcBef>
                <a:spcPts val="700"/>
              </a:spcBef>
              <a:buClr>
                <a:schemeClr val="tx2"/>
              </a:buClr>
            </a:pPr>
            <a:r>
              <a:rPr lang="en-US" dirty="0">
                <a:solidFill>
                  <a:schemeClr val="tx1">
                    <a:lumMod val="65000"/>
                    <a:lumOff val="35000"/>
                  </a:schemeClr>
                </a:solidFill>
              </a:rPr>
              <a:t>it will have an additional confirmation step and require us to enter yes. </a:t>
            </a:r>
          </a:p>
          <a:p>
            <a:pPr indent="-228600" defTabSz="914400">
              <a:lnSpc>
                <a:spcPct val="110000"/>
              </a:lnSpc>
              <a:spcBef>
                <a:spcPts val="700"/>
              </a:spcBef>
              <a:buClr>
                <a:schemeClr val="tx2"/>
              </a:buClr>
            </a:pPr>
            <a:r>
              <a:rPr lang="en-US" dirty="0">
                <a:solidFill>
                  <a:schemeClr val="tx1">
                    <a:lumMod val="65000"/>
                    <a:lumOff val="35000"/>
                  </a:schemeClr>
                </a:solidFill>
              </a:rPr>
              <a:t>If you want to skip the confirmation step, then when running, add the attribute -auto-approve.</a:t>
            </a:r>
          </a:p>
        </p:txBody>
      </p:sp>
      <p:pic>
        <p:nvPicPr>
          <p:cNvPr id="5" name="Picture 4" descr="A screenshot of a computer program&#10;&#10;Description automatically generated">
            <a:extLst>
              <a:ext uri="{FF2B5EF4-FFF2-40B4-BE49-F238E27FC236}">
                <a16:creationId xmlns:a16="http://schemas.microsoft.com/office/drawing/2014/main" id="{CAA2EB3F-2AF7-D8C4-2DBC-9FD9FF6C2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7714" y="1060450"/>
            <a:ext cx="7592491" cy="5257800"/>
          </a:xfrm>
          <a:prstGeom prst="rect">
            <a:avLst/>
          </a:prstGeom>
        </p:spPr>
      </p:pic>
    </p:spTree>
    <p:extLst>
      <p:ext uri="{BB962C8B-B14F-4D97-AF65-F5344CB8AC3E}">
        <p14:creationId xmlns:p14="http://schemas.microsoft.com/office/powerpoint/2010/main" val="4229165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E5DB63-56C5-4A0E-779F-F059D22DEC98}"/>
              </a:ext>
            </a:extLst>
          </p:cNvPr>
          <p:cNvSpPr txBox="1"/>
          <p:nvPr/>
        </p:nvSpPr>
        <p:spPr>
          <a:xfrm>
            <a:off x="1111250" y="374650"/>
            <a:ext cx="7753533" cy="369332"/>
          </a:xfrm>
          <a:prstGeom prst="rect">
            <a:avLst/>
          </a:prstGeom>
          <a:noFill/>
        </p:spPr>
        <p:txBody>
          <a:bodyPr wrap="none" rtlCol="0">
            <a:spAutoFit/>
          </a:bodyPr>
          <a:lstStyle/>
          <a:p>
            <a:r>
              <a:rPr lang="en-US" dirty="0"/>
              <a:t>When finished running, you will see a new file created </a:t>
            </a:r>
            <a:r>
              <a:rPr lang="en-US" dirty="0" err="1">
                <a:latin typeface="Courier New" panose="02070309020205020404" pitchFamily="49" charset="0"/>
                <a:cs typeface="Courier New" panose="02070309020205020404" pitchFamily="49" charset="0"/>
              </a:rPr>
              <a:t>terraform.tfstate</a:t>
            </a:r>
            <a:endParaRPr lang="en-VN"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9D042FEF-C5AD-E8CA-EE9B-52D2B2496F9A}"/>
              </a:ext>
            </a:extLst>
          </p:cNvPr>
          <p:cNvSpPr txBox="1"/>
          <p:nvPr/>
        </p:nvSpPr>
        <p:spPr>
          <a:xfrm>
            <a:off x="1111250" y="908050"/>
            <a:ext cx="8230586" cy="1200329"/>
          </a:xfrm>
          <a:prstGeom prst="rect">
            <a:avLst/>
          </a:prstGeom>
          <a:noFill/>
        </p:spPr>
        <p:txBody>
          <a:bodyPr wrap="none" rtlCol="0">
            <a:spAutoFit/>
          </a:bodyPr>
          <a:lstStyle/>
          <a:p>
            <a:r>
              <a:rPr lang="en-US" sz="1800" dirty="0">
                <a:solidFill>
                  <a:srgbClr val="232323"/>
                </a:solidFill>
                <a:effectLst/>
              </a:rPr>
              <a:t>The </a:t>
            </a:r>
            <a:r>
              <a:rPr lang="en-US" sz="1800" dirty="0" err="1">
                <a:solidFill>
                  <a:srgbClr val="232323"/>
                </a:solidFill>
                <a:effectLst/>
              </a:rPr>
              <a:t>terraform.tfstate</a:t>
            </a:r>
            <a:r>
              <a:rPr lang="en-US" sz="1800" dirty="0">
                <a:solidFill>
                  <a:srgbClr val="232323"/>
                </a:solidFill>
                <a:effectLst/>
              </a:rPr>
              <a:t> file you see here is the state file that Terraform uses </a:t>
            </a:r>
          </a:p>
          <a:p>
            <a:r>
              <a:rPr lang="en-US" sz="1800" dirty="0">
                <a:solidFill>
                  <a:srgbClr val="232323"/>
                </a:solidFill>
                <a:effectLst/>
              </a:rPr>
              <a:t>to keep track of the resources it manages. It’s used to perform diffs during the </a:t>
            </a:r>
            <a:r>
              <a:rPr lang="en-US" sz="1800" dirty="0">
                <a:solidFill>
                  <a:srgbClr val="232323"/>
                </a:solidFill>
                <a:effectLst/>
                <a:latin typeface="Courier New" panose="02070309020205020404" pitchFamily="49" charset="0"/>
                <a:cs typeface="Courier New" panose="02070309020205020404" pitchFamily="49" charset="0"/>
              </a:rPr>
              <a:t>plan</a:t>
            </a:r>
            <a:r>
              <a:rPr lang="en-US" sz="1800" dirty="0">
                <a:solidFill>
                  <a:srgbClr val="232323"/>
                </a:solidFill>
                <a:effectLst/>
              </a:rPr>
              <a:t> </a:t>
            </a:r>
          </a:p>
          <a:p>
            <a:r>
              <a:rPr lang="en-US" sz="1800" dirty="0">
                <a:solidFill>
                  <a:srgbClr val="232323"/>
                </a:solidFill>
                <a:effectLst/>
              </a:rPr>
              <a:t>and detect configuration drift. Here’s what the current state file looks like. </a:t>
            </a:r>
            <a:endParaRPr lang="en-US" dirty="0"/>
          </a:p>
          <a:p>
            <a:endParaRPr lang="en-VN" dirty="0"/>
          </a:p>
        </p:txBody>
      </p:sp>
      <p:sp>
        <p:nvSpPr>
          <p:cNvPr id="4" name="TextBox 3">
            <a:extLst>
              <a:ext uri="{FF2B5EF4-FFF2-40B4-BE49-F238E27FC236}">
                <a16:creationId xmlns:a16="http://schemas.microsoft.com/office/drawing/2014/main" id="{15DA2482-C358-3F4E-2849-55F8E8B970F5}"/>
              </a:ext>
            </a:extLst>
          </p:cNvPr>
          <p:cNvSpPr txBox="1"/>
          <p:nvPr/>
        </p:nvSpPr>
        <p:spPr>
          <a:xfrm>
            <a:off x="1187450" y="2130283"/>
            <a:ext cx="4206344" cy="369332"/>
          </a:xfrm>
          <a:prstGeom prst="rect">
            <a:avLst/>
          </a:prstGeom>
          <a:noFill/>
        </p:spPr>
        <p:txBody>
          <a:bodyPr wrap="none" rtlCol="0">
            <a:spAutoFit/>
          </a:bodyPr>
          <a:lstStyle/>
          <a:p>
            <a:r>
              <a:rPr lang="en-VN" dirty="0"/>
              <a:t>&lt;Open and check the new file in terminal&gt;</a:t>
            </a:r>
          </a:p>
        </p:txBody>
      </p:sp>
      <p:sp>
        <p:nvSpPr>
          <p:cNvPr id="6" name="TextBox 5">
            <a:extLst>
              <a:ext uri="{FF2B5EF4-FFF2-40B4-BE49-F238E27FC236}">
                <a16:creationId xmlns:a16="http://schemas.microsoft.com/office/drawing/2014/main" id="{DA7F90EA-1B99-FB2D-FAE1-33F74EB368DD}"/>
              </a:ext>
            </a:extLst>
          </p:cNvPr>
          <p:cNvSpPr txBox="1"/>
          <p:nvPr/>
        </p:nvSpPr>
        <p:spPr>
          <a:xfrm>
            <a:off x="1183098" y="2736850"/>
            <a:ext cx="6209072" cy="369332"/>
          </a:xfrm>
          <a:prstGeom prst="rect">
            <a:avLst/>
          </a:prstGeom>
          <a:noFill/>
        </p:spPr>
        <p:txBody>
          <a:bodyPr wrap="none" rtlCol="0">
            <a:spAutoFit/>
          </a:bodyPr>
          <a:lstStyle/>
          <a:p>
            <a:r>
              <a:rPr lang="en-VN" dirty="0"/>
              <a:t>&lt;Open AWS and check that S3 is created after running </a:t>
            </a:r>
            <a:r>
              <a:rPr lang="en-VN" dirty="0">
                <a:latin typeface="Courier New" panose="02070309020205020404" pitchFamily="49" charset="0"/>
                <a:cs typeface="Courier New" panose="02070309020205020404" pitchFamily="49" charset="0"/>
              </a:rPr>
              <a:t>apply</a:t>
            </a:r>
            <a:r>
              <a:rPr lang="en-VN" dirty="0"/>
              <a:t>&gt;</a:t>
            </a:r>
          </a:p>
        </p:txBody>
      </p:sp>
    </p:spTree>
    <p:extLst>
      <p:ext uri="{BB962C8B-B14F-4D97-AF65-F5344CB8AC3E}">
        <p14:creationId xmlns:p14="http://schemas.microsoft.com/office/powerpoint/2010/main" val="420811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D8A1-6495-EBB5-F7A6-0CB4793F24D6}"/>
              </a:ext>
            </a:extLst>
          </p:cNvPr>
          <p:cNvSpPr>
            <a:spLocks noGrp="1"/>
          </p:cNvSpPr>
          <p:nvPr>
            <p:ph type="title"/>
          </p:nvPr>
        </p:nvSpPr>
        <p:spPr>
          <a:xfrm>
            <a:off x="656202" y="699770"/>
            <a:ext cx="11120895" cy="1516168"/>
          </a:xfrm>
          <a:noFill/>
        </p:spPr>
        <p:txBody>
          <a:bodyPr>
            <a:normAutofit/>
          </a:bodyPr>
          <a:lstStyle/>
          <a:p>
            <a:pPr algn="ctr"/>
            <a:r>
              <a:rPr lang="en-VN" dirty="0"/>
              <a:t>What we have done in last meeting</a:t>
            </a:r>
          </a:p>
        </p:txBody>
      </p:sp>
      <p:graphicFrame>
        <p:nvGraphicFramePr>
          <p:cNvPr id="5" name="Content Placeholder 2">
            <a:extLst>
              <a:ext uri="{FF2B5EF4-FFF2-40B4-BE49-F238E27FC236}">
                <a16:creationId xmlns:a16="http://schemas.microsoft.com/office/drawing/2014/main" id="{10A114BD-A318-4088-3D48-A69BFE5F5797}"/>
              </a:ext>
            </a:extLst>
          </p:cNvPr>
          <p:cNvGraphicFramePr>
            <a:graphicFrameLocks noGrp="1"/>
          </p:cNvGraphicFramePr>
          <p:nvPr>
            <p:ph idx="1"/>
            <p:extLst>
              <p:ext uri="{D42A27DB-BD31-4B8C-83A1-F6EECF244321}">
                <p14:modId xmlns:p14="http://schemas.microsoft.com/office/powerpoint/2010/main" val="424461844"/>
              </p:ext>
            </p:extLst>
          </p:nvPr>
        </p:nvGraphicFramePr>
        <p:xfrm>
          <a:off x="1145197" y="2332566"/>
          <a:ext cx="10142905" cy="3654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542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2570FE-8E1C-4A25-8827-8928189FA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0B24BC-917F-49C2-B8AA-C569A400B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201" y="656575"/>
            <a:ext cx="11120896" cy="5684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39F7F083-7C2B-4120-9960-D77AB2863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1">
              <a:lumMod val="75000"/>
            </a:schemeClr>
          </a:solidFill>
          <a:ln w="0">
            <a:noFill/>
            <a:prstDash val="solid"/>
            <a:round/>
            <a:headEnd/>
            <a:tailEnd/>
          </a:ln>
        </p:spPr>
      </p:sp>
      <p:pic>
        <p:nvPicPr>
          <p:cNvPr id="3" name="Picture 2" descr="A screenshot of a computer program&#10;&#10;Description automatically generated">
            <a:extLst>
              <a:ext uri="{FF2B5EF4-FFF2-40B4-BE49-F238E27FC236}">
                <a16:creationId xmlns:a16="http://schemas.microsoft.com/office/drawing/2014/main" id="{3315B61C-0535-A4E2-A737-A23084AAB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468" y="1146413"/>
            <a:ext cx="9840008" cy="4698602"/>
          </a:xfrm>
          <a:prstGeom prst="rect">
            <a:avLst/>
          </a:prstGeom>
        </p:spPr>
      </p:pic>
      <p:sp>
        <p:nvSpPr>
          <p:cNvPr id="4" name="TextBox 3">
            <a:extLst>
              <a:ext uri="{FF2B5EF4-FFF2-40B4-BE49-F238E27FC236}">
                <a16:creationId xmlns:a16="http://schemas.microsoft.com/office/drawing/2014/main" id="{FA174D93-9172-D956-4A60-7EA3AE0657B9}"/>
              </a:ext>
            </a:extLst>
          </p:cNvPr>
          <p:cNvSpPr txBox="1"/>
          <p:nvPr/>
        </p:nvSpPr>
        <p:spPr>
          <a:xfrm>
            <a:off x="1389468" y="675631"/>
            <a:ext cx="10197343" cy="646331"/>
          </a:xfrm>
          <a:prstGeom prst="rect">
            <a:avLst/>
          </a:prstGeom>
          <a:noFill/>
        </p:spPr>
        <p:txBody>
          <a:bodyPr wrap="none" rtlCol="0">
            <a:spAutoFit/>
          </a:bodyPr>
          <a:lstStyle/>
          <a:p>
            <a:r>
              <a:rPr lang="en-US" dirty="0"/>
              <a:t>During the apply process, Terraform will call the </a:t>
            </a:r>
            <a:r>
              <a:rPr lang="en-US" dirty="0">
                <a:latin typeface="Courier New" panose="02070309020205020404" pitchFamily="49" charset="0"/>
                <a:cs typeface="Courier New" panose="02070309020205020404" pitchFamily="49" charset="0"/>
              </a:rPr>
              <a:t>Create() </a:t>
            </a:r>
            <a:r>
              <a:rPr lang="en-US" dirty="0"/>
              <a:t>function of the </a:t>
            </a:r>
            <a:r>
              <a:rPr lang="en-US" dirty="0">
                <a:latin typeface="Courier New" panose="02070309020205020404" pitchFamily="49" charset="0"/>
                <a:cs typeface="Courier New" panose="02070309020205020404" pitchFamily="49" charset="0"/>
              </a:rPr>
              <a:t>aws_s3_bucket </a:t>
            </a:r>
            <a:r>
              <a:rPr lang="en-US" dirty="0"/>
              <a:t>resource.</a:t>
            </a:r>
            <a:endParaRPr lang="en-VN" dirty="0"/>
          </a:p>
          <a:p>
            <a:endParaRPr lang="en-VN" dirty="0"/>
          </a:p>
        </p:txBody>
      </p:sp>
    </p:spTree>
    <p:extLst>
      <p:ext uri="{BB962C8B-B14F-4D97-AF65-F5344CB8AC3E}">
        <p14:creationId xmlns:p14="http://schemas.microsoft.com/office/powerpoint/2010/main" val="3138954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E5D7C6FC-7A32-2144-C1F3-38CAD2FB7BD8}"/>
              </a:ext>
            </a:extLst>
          </p:cNvPr>
          <p:cNvSpPr txBox="1"/>
          <p:nvPr/>
        </p:nvSpPr>
        <p:spPr>
          <a:xfrm>
            <a:off x="642744" y="2309146"/>
            <a:ext cx="3173253" cy="468855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1600">
                <a:solidFill>
                  <a:schemeClr val="tx1">
                    <a:lumMod val="65000"/>
                    <a:lumOff val="35000"/>
                  </a:schemeClr>
                </a:solidFill>
              </a:rPr>
              <a:t>The </a:t>
            </a:r>
            <a:r>
              <a:rPr lang="en-US" sz="1600">
                <a:solidFill>
                  <a:schemeClr val="tx1">
                    <a:lumMod val="65000"/>
                    <a:lumOff val="35000"/>
                  </a:schemeClr>
                </a:solidFill>
                <a:latin typeface="Courier New" panose="02070309020205020404" pitchFamily="49" charset="0"/>
                <a:cs typeface="Courier New" panose="02070309020205020404" pitchFamily="49" charset="0"/>
              </a:rPr>
              <a:t>Create()</a:t>
            </a:r>
            <a:r>
              <a:rPr lang="en-US" sz="1600">
                <a:solidFill>
                  <a:schemeClr val="tx1">
                    <a:lumMod val="65000"/>
                    <a:lumOff val="35000"/>
                  </a:schemeClr>
                </a:solidFill>
              </a:rPr>
              <a:t>function contains code to call the API to AWS to create an S3 Bucket.  </a:t>
            </a:r>
          </a:p>
          <a:p>
            <a:pPr indent="-228600" defTabSz="914400">
              <a:lnSpc>
                <a:spcPct val="110000"/>
              </a:lnSpc>
              <a:spcBef>
                <a:spcPts val="700"/>
              </a:spcBef>
              <a:buClr>
                <a:schemeClr val="tx2"/>
              </a:buClr>
            </a:pPr>
            <a:r>
              <a:rPr lang="en-US" sz="1600">
                <a:solidFill>
                  <a:schemeClr val="tx1">
                    <a:lumMod val="65000"/>
                    <a:lumOff val="35000"/>
                  </a:schemeClr>
                </a:solidFill>
              </a:rPr>
              <a:t>When Terraform calls this function, the S3 Bucket will be created, illustrated as this figure.</a:t>
            </a:r>
            <a:endParaRPr lang="en-US" sz="1600" dirty="0">
              <a:solidFill>
                <a:schemeClr val="tx1">
                  <a:lumMod val="65000"/>
                  <a:lumOff val="35000"/>
                </a:schemeClr>
              </a:solidFill>
            </a:endParaRPr>
          </a:p>
        </p:txBody>
      </p:sp>
      <p:sp>
        <p:nvSpPr>
          <p:cNvPr id="17" name="Rectangle 1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8531" y="656574"/>
            <a:ext cx="7537688" cy="5678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rocess&#10;&#10;Description automatically generated">
            <a:extLst>
              <a:ext uri="{FF2B5EF4-FFF2-40B4-BE49-F238E27FC236}">
                <a16:creationId xmlns:a16="http://schemas.microsoft.com/office/drawing/2014/main" id="{7284FBD8-0C1E-F6CC-12A5-5E4A8821C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6626" y="1313148"/>
            <a:ext cx="4511764" cy="4365131"/>
          </a:xfrm>
          <a:prstGeom prst="rect">
            <a:avLst/>
          </a:prstGeom>
        </p:spPr>
      </p:pic>
    </p:spTree>
    <p:extLst>
      <p:ext uri="{BB962C8B-B14F-4D97-AF65-F5344CB8AC3E}">
        <p14:creationId xmlns:p14="http://schemas.microsoft.com/office/powerpoint/2010/main" val="2880552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2059C0-20F9-ADF3-D5DC-505023519203}"/>
              </a:ext>
            </a:extLst>
          </p:cNvPr>
          <p:cNvSpPr txBox="1"/>
          <p:nvPr/>
        </p:nvSpPr>
        <p:spPr>
          <a:xfrm>
            <a:off x="468722" y="1289050"/>
            <a:ext cx="11964576" cy="281940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600" spc="800" dirty="0">
                <a:solidFill>
                  <a:schemeClr val="tx2"/>
                </a:solidFill>
                <a:latin typeface="Arial" panose="020B0604020202020204" pitchFamily="34" charset="0"/>
                <a:ea typeface="+mj-ea"/>
                <a:cs typeface="Arial" panose="020B0604020202020204" pitchFamily="34" charset="0"/>
              </a:rPr>
              <a:t>Update() operation</a:t>
            </a: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Tree>
    <p:extLst>
      <p:ext uri="{BB962C8B-B14F-4D97-AF65-F5344CB8AC3E}">
        <p14:creationId xmlns:p14="http://schemas.microsoft.com/office/powerpoint/2010/main" val="69350838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6BC1D8-1AAD-37BF-1667-081B598E0DFE}"/>
              </a:ext>
            </a:extLst>
          </p:cNvPr>
          <p:cNvSpPr txBox="1"/>
          <p:nvPr/>
        </p:nvSpPr>
        <p:spPr>
          <a:xfrm>
            <a:off x="1263650" y="374650"/>
            <a:ext cx="8238858" cy="923330"/>
          </a:xfrm>
          <a:prstGeom prst="rect">
            <a:avLst/>
          </a:prstGeom>
          <a:noFill/>
        </p:spPr>
        <p:txBody>
          <a:bodyPr wrap="none" rtlCol="0">
            <a:spAutoFit/>
          </a:bodyPr>
          <a:lstStyle/>
          <a:p>
            <a:r>
              <a:rPr lang="en-US" dirty="0"/>
              <a:t>In Terraform there is no </a:t>
            </a:r>
            <a:r>
              <a:rPr lang="en-US" dirty="0">
                <a:latin typeface="Courier New" panose="02070309020205020404" pitchFamily="49" charset="0"/>
                <a:cs typeface="Courier New" panose="02070309020205020404" pitchFamily="49" charset="0"/>
              </a:rPr>
              <a:t>update</a:t>
            </a:r>
            <a:r>
              <a:rPr lang="en-US" dirty="0"/>
              <a:t> command, we just need to edit the configuration file</a:t>
            </a:r>
          </a:p>
          <a:p>
            <a:r>
              <a:rPr lang="en-US" dirty="0"/>
              <a:t>and run the </a:t>
            </a:r>
            <a:r>
              <a:rPr lang="en-US" dirty="0">
                <a:latin typeface="Courier New" panose="02070309020205020404" pitchFamily="49" charset="0"/>
                <a:cs typeface="Courier New" panose="02070309020205020404" pitchFamily="49" charset="0"/>
              </a:rPr>
              <a:t>apply</a:t>
            </a:r>
            <a:r>
              <a:rPr lang="en-US" dirty="0"/>
              <a:t> command again,  Terraform will automatically determine </a:t>
            </a:r>
          </a:p>
          <a:p>
            <a:r>
              <a:rPr lang="en-US" dirty="0"/>
              <a:t>whether to update the resource or not.  We changed the name of the S3 Bucket.</a:t>
            </a:r>
            <a:endParaRPr lang="en-VN" dirty="0"/>
          </a:p>
        </p:txBody>
      </p:sp>
      <p:sp>
        <p:nvSpPr>
          <p:cNvPr id="5" name="TextBox 4">
            <a:extLst>
              <a:ext uri="{FF2B5EF4-FFF2-40B4-BE49-F238E27FC236}">
                <a16:creationId xmlns:a16="http://schemas.microsoft.com/office/drawing/2014/main" id="{A7F18791-D763-F478-9194-12FAF3A47723}"/>
              </a:ext>
            </a:extLst>
          </p:cNvPr>
          <p:cNvSpPr txBox="1"/>
          <p:nvPr/>
        </p:nvSpPr>
        <p:spPr>
          <a:xfrm>
            <a:off x="1873250" y="1746250"/>
            <a:ext cx="6218852" cy="3139321"/>
          </a:xfrm>
          <a:prstGeom prst="rect">
            <a:avLst/>
          </a:prstGeom>
          <a:noFill/>
        </p:spPr>
        <p:txBody>
          <a:bodyPr wrap="square">
            <a:spAutoFit/>
          </a:bodyPr>
          <a:lstStyle/>
          <a:p>
            <a:r>
              <a:rPr lang="en-VN" dirty="0">
                <a:solidFill>
                  <a:srgbClr val="00B050"/>
                </a:solidFill>
              </a:rPr>
              <a:t>provider "aws" {</a:t>
            </a:r>
          </a:p>
          <a:p>
            <a:r>
              <a:rPr lang="en-VN" dirty="0">
                <a:solidFill>
                  <a:srgbClr val="00B050"/>
                </a:solidFill>
              </a:rPr>
              <a:t>  region = "us-west-2"</a:t>
            </a:r>
          </a:p>
          <a:p>
            <a:r>
              <a:rPr lang="en-VN" dirty="0">
                <a:solidFill>
                  <a:srgbClr val="00B050"/>
                </a:solidFill>
              </a:rPr>
              <a:t>}</a:t>
            </a:r>
          </a:p>
          <a:p>
            <a:endParaRPr lang="en-VN" dirty="0">
              <a:solidFill>
                <a:srgbClr val="00B050"/>
              </a:solidFill>
            </a:endParaRPr>
          </a:p>
          <a:p>
            <a:r>
              <a:rPr lang="en-VN" dirty="0">
                <a:solidFill>
                  <a:srgbClr val="00B050"/>
                </a:solidFill>
              </a:rPr>
              <a:t>resource "aws_s3_bucket" "terraform-bucket" {</a:t>
            </a:r>
          </a:p>
          <a:p>
            <a:r>
              <a:rPr lang="en-VN" dirty="0">
                <a:solidFill>
                  <a:srgbClr val="00B050"/>
                </a:solidFill>
              </a:rPr>
              <a:t>  bucket = "</a:t>
            </a:r>
            <a:r>
              <a:rPr lang="en-VN" b="1" dirty="0">
                <a:solidFill>
                  <a:srgbClr val="00B050"/>
                </a:solidFill>
              </a:rPr>
              <a:t>terraform-series-bucket-rabbitmq</a:t>
            </a:r>
            <a:r>
              <a:rPr lang="en-VN" dirty="0">
                <a:solidFill>
                  <a:srgbClr val="00B050"/>
                </a:solidFill>
              </a:rPr>
              <a:t>"</a:t>
            </a:r>
          </a:p>
          <a:p>
            <a:endParaRPr lang="en-VN" dirty="0">
              <a:solidFill>
                <a:srgbClr val="00B050"/>
              </a:solidFill>
            </a:endParaRPr>
          </a:p>
          <a:p>
            <a:r>
              <a:rPr lang="en-VN" dirty="0">
                <a:solidFill>
                  <a:srgbClr val="00B050"/>
                </a:solidFill>
              </a:rPr>
              <a:t>  tags = {</a:t>
            </a:r>
          </a:p>
          <a:p>
            <a:r>
              <a:rPr lang="en-VN" dirty="0">
                <a:solidFill>
                  <a:srgbClr val="00B050"/>
                </a:solidFill>
              </a:rPr>
              <a:t>    Name = "Terraform Series"</a:t>
            </a:r>
          </a:p>
          <a:p>
            <a:r>
              <a:rPr lang="en-VN" dirty="0">
                <a:solidFill>
                  <a:srgbClr val="00B050"/>
                </a:solidFill>
              </a:rPr>
              <a:t>  }</a:t>
            </a:r>
          </a:p>
          <a:p>
            <a:r>
              <a:rPr lang="en-VN" dirty="0">
                <a:solidFill>
                  <a:srgbClr val="00B050"/>
                </a:solidFill>
              </a:rPr>
              <a:t>}</a:t>
            </a:r>
          </a:p>
        </p:txBody>
      </p:sp>
    </p:spTree>
    <p:extLst>
      <p:ext uri="{BB962C8B-B14F-4D97-AF65-F5344CB8AC3E}">
        <p14:creationId xmlns:p14="http://schemas.microsoft.com/office/powerpoint/2010/main" val="1034827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ADCAA1-8DC2-DD38-AC96-142A013227E6}"/>
              </a:ext>
            </a:extLst>
          </p:cNvPr>
          <p:cNvSpPr txBox="1"/>
          <p:nvPr/>
        </p:nvSpPr>
        <p:spPr>
          <a:xfrm>
            <a:off x="1371600" y="522514"/>
            <a:ext cx="5317931" cy="369332"/>
          </a:xfrm>
          <a:prstGeom prst="rect">
            <a:avLst/>
          </a:prstGeom>
          <a:noFill/>
        </p:spPr>
        <p:txBody>
          <a:bodyPr wrap="none" rtlCol="0">
            <a:spAutoFit/>
          </a:bodyPr>
          <a:lstStyle/>
          <a:p>
            <a:r>
              <a:rPr lang="en-VN" dirty="0"/>
              <a:t>Reviewing the changes by running </a:t>
            </a:r>
            <a:r>
              <a:rPr lang="en-VN" dirty="0">
                <a:latin typeface="Courier New" panose="02070309020205020404" pitchFamily="49" charset="0"/>
                <a:cs typeface="Courier New" panose="02070309020205020404" pitchFamily="49" charset="0"/>
              </a:rPr>
              <a:t>terraform plan</a:t>
            </a:r>
          </a:p>
        </p:txBody>
      </p:sp>
      <p:pic>
        <p:nvPicPr>
          <p:cNvPr id="4" name="Picture 3" descr="A screen shot of a computer screen&#10;&#10;Description automatically generated">
            <a:extLst>
              <a:ext uri="{FF2B5EF4-FFF2-40B4-BE49-F238E27FC236}">
                <a16:creationId xmlns:a16="http://schemas.microsoft.com/office/drawing/2014/main" id="{2A0A7928-27D1-DEB1-311C-0B230462F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650" y="902602"/>
            <a:ext cx="6128593" cy="5933335"/>
          </a:xfrm>
          <a:prstGeom prst="rect">
            <a:avLst/>
          </a:prstGeom>
        </p:spPr>
      </p:pic>
    </p:spTree>
    <p:extLst>
      <p:ext uri="{BB962C8B-B14F-4D97-AF65-F5344CB8AC3E}">
        <p14:creationId xmlns:p14="http://schemas.microsoft.com/office/powerpoint/2010/main" val="49033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92A502A-670F-46E7-7FD1-5C6FAD9E1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450" y="298450"/>
            <a:ext cx="7772400" cy="623796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8F2A21C-988A-ED4C-B2FF-B7BC63B5B767}"/>
                  </a:ext>
                </a:extLst>
              </p14:cNvPr>
              <p14:cNvContentPartPr/>
              <p14:nvPr/>
            </p14:nvContentPartPr>
            <p14:xfrm>
              <a:off x="6564255" y="5823426"/>
              <a:ext cx="1332000" cy="217080"/>
            </p14:xfrm>
          </p:contentPart>
        </mc:Choice>
        <mc:Fallback>
          <p:pic>
            <p:nvPicPr>
              <p:cNvPr id="4" name="Ink 3">
                <a:extLst>
                  <a:ext uri="{FF2B5EF4-FFF2-40B4-BE49-F238E27FC236}">
                    <a16:creationId xmlns:a16="http://schemas.microsoft.com/office/drawing/2014/main" id="{C8F2A21C-988A-ED4C-B2FF-B7BC63B5B767}"/>
                  </a:ext>
                </a:extLst>
              </p:cNvPr>
              <p:cNvPicPr/>
              <p:nvPr/>
            </p:nvPicPr>
            <p:blipFill>
              <a:blip r:embed="rId5"/>
              <a:stretch>
                <a:fillRect/>
              </a:stretch>
            </p:blipFill>
            <p:spPr>
              <a:xfrm>
                <a:off x="6546255" y="5805426"/>
                <a:ext cx="13676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CA172386-2039-DAE3-4905-6BEE1BADD415}"/>
                  </a:ext>
                </a:extLst>
              </p14:cNvPr>
              <p14:cNvContentPartPr/>
              <p14:nvPr/>
            </p14:nvContentPartPr>
            <p14:xfrm>
              <a:off x="7648215" y="4835586"/>
              <a:ext cx="205920" cy="219960"/>
            </p14:xfrm>
          </p:contentPart>
        </mc:Choice>
        <mc:Fallback>
          <p:pic>
            <p:nvPicPr>
              <p:cNvPr id="5" name="Ink 4">
                <a:extLst>
                  <a:ext uri="{FF2B5EF4-FFF2-40B4-BE49-F238E27FC236}">
                    <a16:creationId xmlns:a16="http://schemas.microsoft.com/office/drawing/2014/main" id="{CA172386-2039-DAE3-4905-6BEE1BADD415}"/>
                  </a:ext>
                </a:extLst>
              </p:cNvPr>
              <p:cNvPicPr/>
              <p:nvPr/>
            </p:nvPicPr>
            <p:blipFill>
              <a:blip r:embed="rId7"/>
              <a:stretch>
                <a:fillRect/>
              </a:stretch>
            </p:blipFill>
            <p:spPr>
              <a:xfrm>
                <a:off x="7630215" y="4817586"/>
                <a:ext cx="2415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E2858749-5BA2-E509-1422-BB114262B4AE}"/>
                  </a:ext>
                </a:extLst>
              </p14:cNvPr>
              <p14:cNvContentPartPr/>
              <p14:nvPr/>
            </p14:nvContentPartPr>
            <p14:xfrm>
              <a:off x="7089495" y="5590146"/>
              <a:ext cx="522000" cy="401400"/>
            </p14:xfrm>
          </p:contentPart>
        </mc:Choice>
        <mc:Fallback>
          <p:pic>
            <p:nvPicPr>
              <p:cNvPr id="6" name="Ink 5">
                <a:extLst>
                  <a:ext uri="{FF2B5EF4-FFF2-40B4-BE49-F238E27FC236}">
                    <a16:creationId xmlns:a16="http://schemas.microsoft.com/office/drawing/2014/main" id="{E2858749-5BA2-E509-1422-BB114262B4AE}"/>
                  </a:ext>
                </a:extLst>
              </p:cNvPr>
              <p:cNvPicPr/>
              <p:nvPr/>
            </p:nvPicPr>
            <p:blipFill>
              <a:blip r:embed="rId9"/>
              <a:stretch>
                <a:fillRect/>
              </a:stretch>
            </p:blipFill>
            <p:spPr>
              <a:xfrm>
                <a:off x="7026495" y="5527506"/>
                <a:ext cx="647640" cy="527040"/>
              </a:xfrm>
              <a:prstGeom prst="rect">
                <a:avLst/>
              </a:prstGeom>
            </p:spPr>
          </p:pic>
        </mc:Fallback>
      </mc:AlternateContent>
    </p:spTree>
    <p:extLst>
      <p:ext uri="{BB962C8B-B14F-4D97-AF65-F5344CB8AC3E}">
        <p14:creationId xmlns:p14="http://schemas.microsoft.com/office/powerpoint/2010/main" val="331134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1B4DA4-C68D-E707-0A17-D04F726AB6C3}"/>
              </a:ext>
            </a:extLst>
          </p:cNvPr>
          <p:cNvSpPr txBox="1"/>
          <p:nvPr/>
        </p:nvSpPr>
        <p:spPr>
          <a:xfrm>
            <a:off x="1263650" y="29417"/>
            <a:ext cx="6904454" cy="923330"/>
          </a:xfrm>
          <a:prstGeom prst="rect">
            <a:avLst/>
          </a:prstGeom>
          <a:noFill/>
        </p:spPr>
        <p:txBody>
          <a:bodyPr wrap="none" rtlCol="0">
            <a:spAutoFit/>
          </a:bodyPr>
          <a:lstStyle/>
          <a:p>
            <a:br>
              <a:rPr lang="en-US" dirty="0"/>
            </a:br>
            <a:r>
              <a:rPr lang="en-US" b="0" i="0" dirty="0">
                <a:effectLst/>
                <a:latin typeface="arial" panose="020B0604020202020204" pitchFamily="34" charset="0"/>
              </a:rPr>
              <a:t>Because our S3 Bucket was just created and there is nothing in it,</a:t>
            </a:r>
          </a:p>
          <a:p>
            <a:r>
              <a:rPr lang="en-US" b="0" i="0" dirty="0">
                <a:effectLst/>
                <a:latin typeface="arial" panose="020B0604020202020204" pitchFamily="34" charset="0"/>
              </a:rPr>
              <a:t> we just run </a:t>
            </a:r>
            <a:r>
              <a:rPr lang="en-US" b="0" i="0" dirty="0">
                <a:effectLst/>
                <a:latin typeface="Courier New" panose="02070309020205020404" pitchFamily="49" charset="0"/>
                <a:cs typeface="Courier New" panose="02070309020205020404" pitchFamily="49" charset="0"/>
              </a:rPr>
              <a:t>terraform apply </a:t>
            </a:r>
            <a:r>
              <a:rPr lang="en-US" b="0" i="0" dirty="0">
                <a:effectLst/>
                <a:latin typeface="arial" panose="020B0604020202020204" pitchFamily="34" charset="0"/>
              </a:rPr>
              <a:t>so it updates normally.</a:t>
            </a:r>
            <a:endParaRPr lang="en-VN" dirty="0"/>
          </a:p>
        </p:txBody>
      </p:sp>
      <p:pic>
        <p:nvPicPr>
          <p:cNvPr id="4" name="Picture 3" descr="A screenshot of a computer program&#10;&#10;Description automatically generated">
            <a:extLst>
              <a:ext uri="{FF2B5EF4-FFF2-40B4-BE49-F238E27FC236}">
                <a16:creationId xmlns:a16="http://schemas.microsoft.com/office/drawing/2014/main" id="{5359593C-E60F-C320-57B5-11352875D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50" y="1985316"/>
            <a:ext cx="5742008" cy="3027068"/>
          </a:xfrm>
          <a:prstGeom prst="rect">
            <a:avLst/>
          </a:prstGeom>
        </p:spPr>
      </p:pic>
      <p:pic>
        <p:nvPicPr>
          <p:cNvPr id="6" name="Picture 5" descr="A computer screen shot of a blue screen&#10;&#10;Description automatically generated">
            <a:extLst>
              <a:ext uri="{FF2B5EF4-FFF2-40B4-BE49-F238E27FC236}">
                <a16:creationId xmlns:a16="http://schemas.microsoft.com/office/drawing/2014/main" id="{42B11461-D635-9331-3E3C-42207B592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00" y="1985316"/>
            <a:ext cx="4019550" cy="3027068"/>
          </a:xfrm>
          <a:prstGeom prst="rect">
            <a:avLst/>
          </a:prstGeom>
        </p:spPr>
      </p:pic>
      <p:sp>
        <p:nvSpPr>
          <p:cNvPr id="7" name="TextBox 6">
            <a:extLst>
              <a:ext uri="{FF2B5EF4-FFF2-40B4-BE49-F238E27FC236}">
                <a16:creationId xmlns:a16="http://schemas.microsoft.com/office/drawing/2014/main" id="{59B602C1-107C-AD48-27D3-7BCF229155BC}"/>
              </a:ext>
            </a:extLst>
          </p:cNvPr>
          <p:cNvSpPr txBox="1"/>
          <p:nvPr/>
        </p:nvSpPr>
        <p:spPr>
          <a:xfrm>
            <a:off x="3415004" y="1539551"/>
            <a:ext cx="300082" cy="369332"/>
          </a:xfrm>
          <a:prstGeom prst="rect">
            <a:avLst/>
          </a:prstGeom>
          <a:noFill/>
        </p:spPr>
        <p:txBody>
          <a:bodyPr wrap="none" rtlCol="0">
            <a:spAutoFit/>
          </a:bodyPr>
          <a:lstStyle/>
          <a:p>
            <a:r>
              <a:rPr lang="en-VN" dirty="0"/>
              <a:t>1</a:t>
            </a:r>
          </a:p>
        </p:txBody>
      </p:sp>
      <p:sp>
        <p:nvSpPr>
          <p:cNvPr id="8" name="TextBox 7">
            <a:extLst>
              <a:ext uri="{FF2B5EF4-FFF2-40B4-BE49-F238E27FC236}">
                <a16:creationId xmlns:a16="http://schemas.microsoft.com/office/drawing/2014/main" id="{3C116745-DC6D-194F-FF21-0CA0915D6592}"/>
              </a:ext>
            </a:extLst>
          </p:cNvPr>
          <p:cNvSpPr txBox="1"/>
          <p:nvPr/>
        </p:nvSpPr>
        <p:spPr>
          <a:xfrm>
            <a:off x="9312275" y="1539551"/>
            <a:ext cx="300082" cy="369332"/>
          </a:xfrm>
          <a:prstGeom prst="rect">
            <a:avLst/>
          </a:prstGeom>
          <a:noFill/>
        </p:spPr>
        <p:txBody>
          <a:bodyPr wrap="none" rtlCol="0">
            <a:spAutoFit/>
          </a:bodyPr>
          <a:lstStyle/>
          <a:p>
            <a:r>
              <a:rPr lang="en-VN" dirty="0"/>
              <a:t>2</a:t>
            </a:r>
          </a:p>
        </p:txBody>
      </p:sp>
      <p:pic>
        <p:nvPicPr>
          <p:cNvPr id="10" name="Picture 9">
            <a:extLst>
              <a:ext uri="{FF2B5EF4-FFF2-40B4-BE49-F238E27FC236}">
                <a16:creationId xmlns:a16="http://schemas.microsoft.com/office/drawing/2014/main" id="{A3BE6E95-5F97-3584-E316-96C5CE0E9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250" y="6015677"/>
            <a:ext cx="7772400" cy="406357"/>
          </a:xfrm>
          <a:prstGeom prst="rect">
            <a:avLst/>
          </a:prstGeom>
        </p:spPr>
      </p:pic>
      <p:sp>
        <p:nvSpPr>
          <p:cNvPr id="12" name="TextBox 11">
            <a:extLst>
              <a:ext uri="{FF2B5EF4-FFF2-40B4-BE49-F238E27FC236}">
                <a16:creationId xmlns:a16="http://schemas.microsoft.com/office/drawing/2014/main" id="{9B4574FB-9068-C31D-55DF-F10B2E3D5566}"/>
              </a:ext>
            </a:extLst>
          </p:cNvPr>
          <p:cNvSpPr txBox="1"/>
          <p:nvPr/>
        </p:nvSpPr>
        <p:spPr>
          <a:xfrm>
            <a:off x="1100978" y="5395081"/>
            <a:ext cx="3479735" cy="369332"/>
          </a:xfrm>
          <a:prstGeom prst="rect">
            <a:avLst/>
          </a:prstGeom>
          <a:noFill/>
        </p:spPr>
        <p:txBody>
          <a:bodyPr wrap="none" rtlCol="0">
            <a:spAutoFit/>
          </a:bodyPr>
          <a:lstStyle/>
          <a:p>
            <a:r>
              <a:rPr lang="en-VN" dirty="0"/>
              <a:t>S3 Bucket with new name updated:</a:t>
            </a:r>
          </a:p>
        </p:txBody>
      </p:sp>
    </p:spTree>
    <p:extLst>
      <p:ext uri="{BB962C8B-B14F-4D97-AF65-F5344CB8AC3E}">
        <p14:creationId xmlns:p14="http://schemas.microsoft.com/office/powerpoint/2010/main" val="1479395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CDB9E4-3E5B-B6A1-2324-A8F8A9AF85C2}"/>
              </a:ext>
            </a:extLst>
          </p:cNvPr>
          <p:cNvSpPr txBox="1"/>
          <p:nvPr/>
        </p:nvSpPr>
        <p:spPr>
          <a:xfrm>
            <a:off x="3244850" y="222250"/>
            <a:ext cx="4037516" cy="646331"/>
          </a:xfrm>
          <a:prstGeom prst="rect">
            <a:avLst/>
          </a:prstGeom>
          <a:noFill/>
        </p:spPr>
        <p:txBody>
          <a:bodyPr wrap="none" rtlCol="0">
            <a:spAutoFit/>
          </a:bodyPr>
          <a:lstStyle/>
          <a:p>
            <a:r>
              <a:rPr lang="en-US" sz="1800"/>
              <a:t>Illustrative diagram of the update process</a:t>
            </a:r>
            <a:endParaRPr lang="en-VN" sz="1800"/>
          </a:p>
          <a:p>
            <a:endParaRPr lang="en-VN" dirty="0"/>
          </a:p>
        </p:txBody>
      </p:sp>
      <p:pic>
        <p:nvPicPr>
          <p:cNvPr id="4" name="Picture 3" descr="A diagram of a process&#10;&#10;Description automatically generated">
            <a:extLst>
              <a:ext uri="{FF2B5EF4-FFF2-40B4-BE49-F238E27FC236}">
                <a16:creationId xmlns:a16="http://schemas.microsoft.com/office/drawing/2014/main" id="{115B3209-E8DE-5A54-6768-9A61A243D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050" y="603250"/>
            <a:ext cx="6717396" cy="6274880"/>
          </a:xfrm>
          <a:prstGeom prst="rect">
            <a:avLst/>
          </a:prstGeom>
        </p:spPr>
      </p:pic>
    </p:spTree>
    <p:extLst>
      <p:ext uri="{BB962C8B-B14F-4D97-AF65-F5344CB8AC3E}">
        <p14:creationId xmlns:p14="http://schemas.microsoft.com/office/powerpoint/2010/main" val="755937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15384613-A493-4A01-873E-5BD3769D1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2059C0-20F9-ADF3-D5DC-505023519203}"/>
              </a:ext>
            </a:extLst>
          </p:cNvPr>
          <p:cNvSpPr txBox="1"/>
          <p:nvPr/>
        </p:nvSpPr>
        <p:spPr>
          <a:xfrm>
            <a:off x="468722" y="1289050"/>
            <a:ext cx="11964576" cy="281940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600" spc="800" dirty="0">
                <a:solidFill>
                  <a:schemeClr val="tx2"/>
                </a:solidFill>
                <a:latin typeface="Arial" panose="020B0604020202020204" pitchFamily="34" charset="0"/>
                <a:ea typeface="+mj-ea"/>
                <a:cs typeface="Arial" panose="020B0604020202020204" pitchFamily="34" charset="0"/>
              </a:rPr>
              <a:t>Delete() operation</a:t>
            </a:r>
          </a:p>
        </p:txBody>
      </p:sp>
      <p:sp>
        <p:nvSpPr>
          <p:cNvPr id="13" name="Rectangle 12">
            <a:extLst>
              <a:ext uri="{FF2B5EF4-FFF2-40B4-BE49-F238E27FC236}">
                <a16:creationId xmlns:a16="http://schemas.microsoft.com/office/drawing/2014/main" id="{34336F18-80E9-4DFA-9C2E-3F8561472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rgbClr val="17162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9D293054-EC89-4CF2-AAEF-B38981E9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486881" y="0"/>
            <a:ext cx="2946419" cy="6997700"/>
          </a:xfrm>
          <a:custGeom>
            <a:avLst/>
            <a:gdLst>
              <a:gd name="connsiteX0" fmla="*/ 1514461 w 2889236"/>
              <a:gd name="connsiteY0" fmla="*/ 0 h 6858000"/>
              <a:gd name="connsiteX1" fmla="*/ 1291796 w 2889236"/>
              <a:gd name="connsiteY1" fmla="*/ 0 h 6858000"/>
              <a:gd name="connsiteX2" fmla="*/ 1242998 w 2889236"/>
              <a:gd name="connsiteY2" fmla="*/ 0 h 6858000"/>
              <a:gd name="connsiteX3" fmla="*/ 303177 w 2889236"/>
              <a:gd name="connsiteY3" fmla="*/ 0 h 6858000"/>
              <a:gd name="connsiteX4" fmla="*/ 235415 w 2889236"/>
              <a:gd name="connsiteY4" fmla="*/ 0 h 6858000"/>
              <a:gd name="connsiteX5" fmla="*/ 0 w 2889236"/>
              <a:gd name="connsiteY5" fmla="*/ 0 h 6858000"/>
              <a:gd name="connsiteX6" fmla="*/ 0 w 2889236"/>
              <a:gd name="connsiteY6" fmla="*/ 6858000 h 6858000"/>
              <a:gd name="connsiteX7" fmla="*/ 235415 w 2889236"/>
              <a:gd name="connsiteY7" fmla="*/ 6858000 h 6858000"/>
              <a:gd name="connsiteX8" fmla="*/ 303177 w 2889236"/>
              <a:gd name="connsiteY8" fmla="*/ 6858000 h 6858000"/>
              <a:gd name="connsiteX9" fmla="*/ 1242998 w 2889236"/>
              <a:gd name="connsiteY9" fmla="*/ 6858000 h 6858000"/>
              <a:gd name="connsiteX10" fmla="*/ 1291795 w 2889236"/>
              <a:gd name="connsiteY10" fmla="*/ 6858000 h 6858000"/>
              <a:gd name="connsiteX11" fmla="*/ 1514461 w 2889236"/>
              <a:gd name="connsiteY11" fmla="*/ 6858000 h 6858000"/>
              <a:gd name="connsiteX12" fmla="*/ 1541448 w 2889236"/>
              <a:gd name="connsiteY12" fmla="*/ 6770688 h 6858000"/>
              <a:gd name="connsiteX13" fmla="*/ 1566848 w 2889236"/>
              <a:gd name="connsiteY13" fmla="*/ 6683375 h 6858000"/>
              <a:gd name="connsiteX14" fmla="*/ 1592248 w 2889236"/>
              <a:gd name="connsiteY14" fmla="*/ 6594475 h 6858000"/>
              <a:gd name="connsiteX15" fmla="*/ 1614473 w 2889236"/>
              <a:gd name="connsiteY15" fmla="*/ 6503988 h 6858000"/>
              <a:gd name="connsiteX16" fmla="*/ 1641461 w 2889236"/>
              <a:gd name="connsiteY16" fmla="*/ 6416675 h 6858000"/>
              <a:gd name="connsiteX17" fmla="*/ 1670036 w 2889236"/>
              <a:gd name="connsiteY17" fmla="*/ 6332538 h 6858000"/>
              <a:gd name="connsiteX18" fmla="*/ 1706548 w 2889236"/>
              <a:gd name="connsiteY18" fmla="*/ 6253163 h 6858000"/>
              <a:gd name="connsiteX19" fmla="*/ 1749411 w 2889236"/>
              <a:gd name="connsiteY19" fmla="*/ 6180138 h 6858000"/>
              <a:gd name="connsiteX20" fmla="*/ 1797036 w 2889236"/>
              <a:gd name="connsiteY20" fmla="*/ 6118225 h 6858000"/>
              <a:gd name="connsiteX21" fmla="*/ 1849423 w 2889236"/>
              <a:gd name="connsiteY21" fmla="*/ 6059488 h 6858000"/>
              <a:gd name="connsiteX22" fmla="*/ 1909748 w 2889236"/>
              <a:gd name="connsiteY22" fmla="*/ 6005513 h 6858000"/>
              <a:gd name="connsiteX23" fmla="*/ 1973248 w 2889236"/>
              <a:gd name="connsiteY23" fmla="*/ 5951538 h 6858000"/>
              <a:gd name="connsiteX24" fmla="*/ 2039923 w 2889236"/>
              <a:gd name="connsiteY24" fmla="*/ 5900738 h 6858000"/>
              <a:gd name="connsiteX25" fmla="*/ 2106598 w 2889236"/>
              <a:gd name="connsiteY25" fmla="*/ 5849938 h 6858000"/>
              <a:gd name="connsiteX26" fmla="*/ 2174861 w 2889236"/>
              <a:gd name="connsiteY26" fmla="*/ 5797550 h 6858000"/>
              <a:gd name="connsiteX27" fmla="*/ 2239948 w 2889236"/>
              <a:gd name="connsiteY27" fmla="*/ 5746750 h 6858000"/>
              <a:gd name="connsiteX28" fmla="*/ 2301861 w 2889236"/>
              <a:gd name="connsiteY28" fmla="*/ 5692775 h 6858000"/>
              <a:gd name="connsiteX29" fmla="*/ 2359011 w 2889236"/>
              <a:gd name="connsiteY29" fmla="*/ 5634038 h 6858000"/>
              <a:gd name="connsiteX30" fmla="*/ 2411398 w 2889236"/>
              <a:gd name="connsiteY30" fmla="*/ 5575300 h 6858000"/>
              <a:gd name="connsiteX31" fmla="*/ 2454261 w 2889236"/>
              <a:gd name="connsiteY31" fmla="*/ 5511800 h 6858000"/>
              <a:gd name="connsiteX32" fmla="*/ 2490773 w 2889236"/>
              <a:gd name="connsiteY32" fmla="*/ 5440363 h 6858000"/>
              <a:gd name="connsiteX33" fmla="*/ 2512998 w 2889236"/>
              <a:gd name="connsiteY33" fmla="*/ 5370513 h 6858000"/>
              <a:gd name="connsiteX34" fmla="*/ 2527286 w 2889236"/>
              <a:gd name="connsiteY34" fmla="*/ 5292725 h 6858000"/>
              <a:gd name="connsiteX35" fmla="*/ 2533636 w 2889236"/>
              <a:gd name="connsiteY35" fmla="*/ 5216525 h 6858000"/>
              <a:gd name="connsiteX36" fmla="*/ 2532048 w 2889236"/>
              <a:gd name="connsiteY36" fmla="*/ 5135563 h 6858000"/>
              <a:gd name="connsiteX37" fmla="*/ 2525698 w 2889236"/>
              <a:gd name="connsiteY37" fmla="*/ 5054600 h 6858000"/>
              <a:gd name="connsiteX38" fmla="*/ 2517761 w 2889236"/>
              <a:gd name="connsiteY38" fmla="*/ 4970463 h 6858000"/>
              <a:gd name="connsiteX39" fmla="*/ 2506648 w 2889236"/>
              <a:gd name="connsiteY39" fmla="*/ 4886325 h 6858000"/>
              <a:gd name="connsiteX40" fmla="*/ 2493948 w 2889236"/>
              <a:gd name="connsiteY40" fmla="*/ 4802188 h 6858000"/>
              <a:gd name="connsiteX41" fmla="*/ 2484423 w 2889236"/>
              <a:gd name="connsiteY41" fmla="*/ 4718050 h 6858000"/>
              <a:gd name="connsiteX42" fmla="*/ 2478073 w 2889236"/>
              <a:gd name="connsiteY42" fmla="*/ 4633913 h 6858000"/>
              <a:gd name="connsiteX43" fmla="*/ 2473311 w 2889236"/>
              <a:gd name="connsiteY43" fmla="*/ 4552950 h 6858000"/>
              <a:gd name="connsiteX44" fmla="*/ 2478073 w 2889236"/>
              <a:gd name="connsiteY44" fmla="*/ 4473575 h 6858000"/>
              <a:gd name="connsiteX45" fmla="*/ 2487598 w 2889236"/>
              <a:gd name="connsiteY45" fmla="*/ 4395788 h 6858000"/>
              <a:gd name="connsiteX46" fmla="*/ 2508236 w 2889236"/>
              <a:gd name="connsiteY46" fmla="*/ 4314825 h 6858000"/>
              <a:gd name="connsiteX47" fmla="*/ 2539986 w 2889236"/>
              <a:gd name="connsiteY47" fmla="*/ 4235450 h 6858000"/>
              <a:gd name="connsiteX48" fmla="*/ 2578086 w 2889236"/>
              <a:gd name="connsiteY48" fmla="*/ 4156075 h 6858000"/>
              <a:gd name="connsiteX49" fmla="*/ 2620948 w 2889236"/>
              <a:gd name="connsiteY49" fmla="*/ 4076700 h 6858000"/>
              <a:gd name="connsiteX50" fmla="*/ 2665398 w 2889236"/>
              <a:gd name="connsiteY50" fmla="*/ 3998913 h 6858000"/>
              <a:gd name="connsiteX51" fmla="*/ 2713024 w 2889236"/>
              <a:gd name="connsiteY51" fmla="*/ 3919538 h 6858000"/>
              <a:gd name="connsiteX52" fmla="*/ 2755886 w 2889236"/>
              <a:gd name="connsiteY52" fmla="*/ 3840163 h 6858000"/>
              <a:gd name="connsiteX53" fmla="*/ 2798748 w 2889236"/>
              <a:gd name="connsiteY53" fmla="*/ 3759200 h 6858000"/>
              <a:gd name="connsiteX54" fmla="*/ 2835261 w 2889236"/>
              <a:gd name="connsiteY54" fmla="*/ 3678238 h 6858000"/>
              <a:gd name="connsiteX55" fmla="*/ 2863836 w 2889236"/>
              <a:gd name="connsiteY55" fmla="*/ 3597275 h 6858000"/>
              <a:gd name="connsiteX56" fmla="*/ 2879711 w 2889236"/>
              <a:gd name="connsiteY56" fmla="*/ 3514725 h 6858000"/>
              <a:gd name="connsiteX57" fmla="*/ 2889236 w 2889236"/>
              <a:gd name="connsiteY57" fmla="*/ 3429000 h 6858000"/>
              <a:gd name="connsiteX58" fmla="*/ 2879711 w 2889236"/>
              <a:gd name="connsiteY58" fmla="*/ 3343275 h 6858000"/>
              <a:gd name="connsiteX59" fmla="*/ 2863836 w 2889236"/>
              <a:gd name="connsiteY59" fmla="*/ 3260725 h 6858000"/>
              <a:gd name="connsiteX60" fmla="*/ 2835261 w 2889236"/>
              <a:gd name="connsiteY60" fmla="*/ 3179763 h 6858000"/>
              <a:gd name="connsiteX61" fmla="*/ 2798748 w 2889236"/>
              <a:gd name="connsiteY61" fmla="*/ 3098800 h 6858000"/>
              <a:gd name="connsiteX62" fmla="*/ 2755886 w 2889236"/>
              <a:gd name="connsiteY62" fmla="*/ 3017838 h 6858000"/>
              <a:gd name="connsiteX63" fmla="*/ 2713024 w 2889236"/>
              <a:gd name="connsiteY63" fmla="*/ 2938463 h 6858000"/>
              <a:gd name="connsiteX64" fmla="*/ 2665398 w 2889236"/>
              <a:gd name="connsiteY64" fmla="*/ 2859088 h 6858000"/>
              <a:gd name="connsiteX65" fmla="*/ 2620948 w 2889236"/>
              <a:gd name="connsiteY65" fmla="*/ 2781300 h 6858000"/>
              <a:gd name="connsiteX66" fmla="*/ 2578086 w 2889236"/>
              <a:gd name="connsiteY66" fmla="*/ 2701925 h 6858000"/>
              <a:gd name="connsiteX67" fmla="*/ 2539986 w 2889236"/>
              <a:gd name="connsiteY67" fmla="*/ 2622550 h 6858000"/>
              <a:gd name="connsiteX68" fmla="*/ 2508236 w 2889236"/>
              <a:gd name="connsiteY68" fmla="*/ 2543175 h 6858000"/>
              <a:gd name="connsiteX69" fmla="*/ 2487598 w 2889236"/>
              <a:gd name="connsiteY69" fmla="*/ 2462213 h 6858000"/>
              <a:gd name="connsiteX70" fmla="*/ 2478073 w 2889236"/>
              <a:gd name="connsiteY70" fmla="*/ 2384425 h 6858000"/>
              <a:gd name="connsiteX71" fmla="*/ 2473311 w 2889236"/>
              <a:gd name="connsiteY71" fmla="*/ 2305050 h 6858000"/>
              <a:gd name="connsiteX72" fmla="*/ 2478073 w 2889236"/>
              <a:gd name="connsiteY72" fmla="*/ 2224088 h 6858000"/>
              <a:gd name="connsiteX73" fmla="*/ 2484423 w 2889236"/>
              <a:gd name="connsiteY73" fmla="*/ 2139950 h 6858000"/>
              <a:gd name="connsiteX74" fmla="*/ 2493948 w 2889236"/>
              <a:gd name="connsiteY74" fmla="*/ 2055813 h 6858000"/>
              <a:gd name="connsiteX75" fmla="*/ 2506648 w 2889236"/>
              <a:gd name="connsiteY75" fmla="*/ 1971675 h 6858000"/>
              <a:gd name="connsiteX76" fmla="*/ 2517761 w 2889236"/>
              <a:gd name="connsiteY76" fmla="*/ 1887538 h 6858000"/>
              <a:gd name="connsiteX77" fmla="*/ 2525698 w 2889236"/>
              <a:gd name="connsiteY77" fmla="*/ 1803400 h 6858000"/>
              <a:gd name="connsiteX78" fmla="*/ 2532048 w 2889236"/>
              <a:gd name="connsiteY78" fmla="*/ 1722438 h 6858000"/>
              <a:gd name="connsiteX79" fmla="*/ 2533636 w 2889236"/>
              <a:gd name="connsiteY79" fmla="*/ 1641475 h 6858000"/>
              <a:gd name="connsiteX80" fmla="*/ 2527286 w 2889236"/>
              <a:gd name="connsiteY80" fmla="*/ 1565275 h 6858000"/>
              <a:gd name="connsiteX81" fmla="*/ 2512998 w 2889236"/>
              <a:gd name="connsiteY81" fmla="*/ 1487488 h 6858000"/>
              <a:gd name="connsiteX82" fmla="*/ 2490773 w 2889236"/>
              <a:gd name="connsiteY82" fmla="*/ 1417638 h 6858000"/>
              <a:gd name="connsiteX83" fmla="*/ 2454261 w 2889236"/>
              <a:gd name="connsiteY83" fmla="*/ 1346200 h 6858000"/>
              <a:gd name="connsiteX84" fmla="*/ 2411398 w 2889236"/>
              <a:gd name="connsiteY84" fmla="*/ 1282700 h 6858000"/>
              <a:gd name="connsiteX85" fmla="*/ 2359011 w 2889236"/>
              <a:gd name="connsiteY85" fmla="*/ 1223963 h 6858000"/>
              <a:gd name="connsiteX86" fmla="*/ 2301861 w 2889236"/>
              <a:gd name="connsiteY86" fmla="*/ 1165225 h 6858000"/>
              <a:gd name="connsiteX87" fmla="*/ 2239948 w 2889236"/>
              <a:gd name="connsiteY87" fmla="*/ 1111250 h 6858000"/>
              <a:gd name="connsiteX88" fmla="*/ 2174861 w 2889236"/>
              <a:gd name="connsiteY88" fmla="*/ 1060450 h 6858000"/>
              <a:gd name="connsiteX89" fmla="*/ 2106598 w 2889236"/>
              <a:gd name="connsiteY89" fmla="*/ 1008063 h 6858000"/>
              <a:gd name="connsiteX90" fmla="*/ 2039923 w 2889236"/>
              <a:gd name="connsiteY90" fmla="*/ 957263 h 6858000"/>
              <a:gd name="connsiteX91" fmla="*/ 1973248 w 2889236"/>
              <a:gd name="connsiteY91" fmla="*/ 906463 h 6858000"/>
              <a:gd name="connsiteX92" fmla="*/ 1909748 w 2889236"/>
              <a:gd name="connsiteY92" fmla="*/ 852488 h 6858000"/>
              <a:gd name="connsiteX93" fmla="*/ 1849423 w 2889236"/>
              <a:gd name="connsiteY93" fmla="*/ 798513 h 6858000"/>
              <a:gd name="connsiteX94" fmla="*/ 1797036 w 2889236"/>
              <a:gd name="connsiteY94" fmla="*/ 739775 h 6858000"/>
              <a:gd name="connsiteX95" fmla="*/ 1749411 w 2889236"/>
              <a:gd name="connsiteY95" fmla="*/ 677863 h 6858000"/>
              <a:gd name="connsiteX96" fmla="*/ 1706548 w 2889236"/>
              <a:gd name="connsiteY96" fmla="*/ 604838 h 6858000"/>
              <a:gd name="connsiteX97" fmla="*/ 1670036 w 2889236"/>
              <a:gd name="connsiteY97" fmla="*/ 525463 h 6858000"/>
              <a:gd name="connsiteX98" fmla="*/ 1641461 w 2889236"/>
              <a:gd name="connsiteY98" fmla="*/ 441325 h 6858000"/>
              <a:gd name="connsiteX99" fmla="*/ 1614473 w 2889236"/>
              <a:gd name="connsiteY99" fmla="*/ 354013 h 6858000"/>
              <a:gd name="connsiteX100" fmla="*/ 1592248 w 2889236"/>
              <a:gd name="connsiteY100" fmla="*/ 263525 h 6858000"/>
              <a:gd name="connsiteX101" fmla="*/ 1566848 w 2889236"/>
              <a:gd name="connsiteY101" fmla="*/ 174625 h 6858000"/>
              <a:gd name="connsiteX102" fmla="*/ 1541448 w 2889236"/>
              <a:gd name="connsiteY102" fmla="*/ 873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889236" h="6858000">
                <a:moveTo>
                  <a:pt x="1514461" y="0"/>
                </a:moveTo>
                <a:lnTo>
                  <a:pt x="1291796" y="0"/>
                </a:lnTo>
                <a:lnTo>
                  <a:pt x="1242998" y="0"/>
                </a:lnTo>
                <a:lnTo>
                  <a:pt x="303177" y="0"/>
                </a:lnTo>
                <a:lnTo>
                  <a:pt x="235415" y="0"/>
                </a:lnTo>
                <a:lnTo>
                  <a:pt x="0" y="0"/>
                </a:lnTo>
                <a:lnTo>
                  <a:pt x="0" y="6858000"/>
                </a:lnTo>
                <a:lnTo>
                  <a:pt x="235415" y="6858000"/>
                </a:lnTo>
                <a:lnTo>
                  <a:pt x="303177" y="6858000"/>
                </a:lnTo>
                <a:lnTo>
                  <a:pt x="1242998" y="6858000"/>
                </a:lnTo>
                <a:lnTo>
                  <a:pt x="1291795" y="6858000"/>
                </a:lnTo>
                <a:lnTo>
                  <a:pt x="1514461" y="6858000"/>
                </a:lnTo>
                <a:lnTo>
                  <a:pt x="1541448" y="6770688"/>
                </a:lnTo>
                <a:lnTo>
                  <a:pt x="1566848" y="6683375"/>
                </a:lnTo>
                <a:lnTo>
                  <a:pt x="1592248" y="6594475"/>
                </a:lnTo>
                <a:lnTo>
                  <a:pt x="1614473" y="6503988"/>
                </a:lnTo>
                <a:lnTo>
                  <a:pt x="1641461" y="6416675"/>
                </a:lnTo>
                <a:lnTo>
                  <a:pt x="1670036" y="6332538"/>
                </a:lnTo>
                <a:lnTo>
                  <a:pt x="1706548" y="6253163"/>
                </a:lnTo>
                <a:lnTo>
                  <a:pt x="1749411" y="6180138"/>
                </a:lnTo>
                <a:lnTo>
                  <a:pt x="1797036" y="6118225"/>
                </a:lnTo>
                <a:lnTo>
                  <a:pt x="1849423" y="6059488"/>
                </a:lnTo>
                <a:lnTo>
                  <a:pt x="1909748" y="6005513"/>
                </a:lnTo>
                <a:lnTo>
                  <a:pt x="1973248" y="5951538"/>
                </a:lnTo>
                <a:lnTo>
                  <a:pt x="2039923" y="5900738"/>
                </a:lnTo>
                <a:lnTo>
                  <a:pt x="2106598" y="5849938"/>
                </a:lnTo>
                <a:lnTo>
                  <a:pt x="2174861" y="5797550"/>
                </a:lnTo>
                <a:lnTo>
                  <a:pt x="2239948" y="5746750"/>
                </a:lnTo>
                <a:lnTo>
                  <a:pt x="2301861" y="5692775"/>
                </a:lnTo>
                <a:lnTo>
                  <a:pt x="2359011" y="5634038"/>
                </a:lnTo>
                <a:lnTo>
                  <a:pt x="2411398" y="5575300"/>
                </a:lnTo>
                <a:lnTo>
                  <a:pt x="2454261" y="5511800"/>
                </a:lnTo>
                <a:lnTo>
                  <a:pt x="2490773" y="5440363"/>
                </a:lnTo>
                <a:lnTo>
                  <a:pt x="2512998" y="5370513"/>
                </a:lnTo>
                <a:lnTo>
                  <a:pt x="2527286" y="5292725"/>
                </a:lnTo>
                <a:lnTo>
                  <a:pt x="2533636" y="5216525"/>
                </a:lnTo>
                <a:lnTo>
                  <a:pt x="2532048" y="5135563"/>
                </a:lnTo>
                <a:lnTo>
                  <a:pt x="2525698" y="5054600"/>
                </a:lnTo>
                <a:lnTo>
                  <a:pt x="2517761" y="4970463"/>
                </a:lnTo>
                <a:lnTo>
                  <a:pt x="2506648" y="4886325"/>
                </a:lnTo>
                <a:lnTo>
                  <a:pt x="2493948" y="4802188"/>
                </a:lnTo>
                <a:lnTo>
                  <a:pt x="2484423" y="4718050"/>
                </a:lnTo>
                <a:lnTo>
                  <a:pt x="2478073" y="4633913"/>
                </a:lnTo>
                <a:lnTo>
                  <a:pt x="2473311" y="4552950"/>
                </a:lnTo>
                <a:lnTo>
                  <a:pt x="2478073" y="4473575"/>
                </a:lnTo>
                <a:lnTo>
                  <a:pt x="2487598" y="4395788"/>
                </a:lnTo>
                <a:lnTo>
                  <a:pt x="2508236" y="4314825"/>
                </a:lnTo>
                <a:lnTo>
                  <a:pt x="2539986" y="4235450"/>
                </a:lnTo>
                <a:lnTo>
                  <a:pt x="2578086" y="4156075"/>
                </a:lnTo>
                <a:lnTo>
                  <a:pt x="2620948" y="4076700"/>
                </a:lnTo>
                <a:lnTo>
                  <a:pt x="2665398" y="3998913"/>
                </a:lnTo>
                <a:lnTo>
                  <a:pt x="2713024" y="3919538"/>
                </a:lnTo>
                <a:lnTo>
                  <a:pt x="2755886" y="3840163"/>
                </a:lnTo>
                <a:lnTo>
                  <a:pt x="2798748" y="3759200"/>
                </a:lnTo>
                <a:lnTo>
                  <a:pt x="2835261" y="3678238"/>
                </a:lnTo>
                <a:lnTo>
                  <a:pt x="2863836" y="3597275"/>
                </a:lnTo>
                <a:lnTo>
                  <a:pt x="2879711" y="3514725"/>
                </a:lnTo>
                <a:lnTo>
                  <a:pt x="2889236" y="3429000"/>
                </a:lnTo>
                <a:lnTo>
                  <a:pt x="2879711" y="3343275"/>
                </a:lnTo>
                <a:lnTo>
                  <a:pt x="2863836" y="3260725"/>
                </a:lnTo>
                <a:lnTo>
                  <a:pt x="2835261" y="3179763"/>
                </a:lnTo>
                <a:lnTo>
                  <a:pt x="2798748" y="3098800"/>
                </a:lnTo>
                <a:lnTo>
                  <a:pt x="2755886" y="3017838"/>
                </a:lnTo>
                <a:lnTo>
                  <a:pt x="2713024" y="2938463"/>
                </a:lnTo>
                <a:lnTo>
                  <a:pt x="2665398" y="2859088"/>
                </a:lnTo>
                <a:lnTo>
                  <a:pt x="2620948" y="2781300"/>
                </a:lnTo>
                <a:lnTo>
                  <a:pt x="2578086" y="2701925"/>
                </a:lnTo>
                <a:lnTo>
                  <a:pt x="2539986" y="2622550"/>
                </a:lnTo>
                <a:lnTo>
                  <a:pt x="2508236" y="2543175"/>
                </a:lnTo>
                <a:lnTo>
                  <a:pt x="2487598" y="2462213"/>
                </a:lnTo>
                <a:lnTo>
                  <a:pt x="2478073" y="2384425"/>
                </a:lnTo>
                <a:lnTo>
                  <a:pt x="2473311" y="2305050"/>
                </a:lnTo>
                <a:lnTo>
                  <a:pt x="2478073" y="2224088"/>
                </a:lnTo>
                <a:lnTo>
                  <a:pt x="2484423" y="2139950"/>
                </a:lnTo>
                <a:lnTo>
                  <a:pt x="2493948" y="2055813"/>
                </a:lnTo>
                <a:lnTo>
                  <a:pt x="2506648" y="1971675"/>
                </a:lnTo>
                <a:lnTo>
                  <a:pt x="2517761" y="1887538"/>
                </a:lnTo>
                <a:lnTo>
                  <a:pt x="2525698" y="1803400"/>
                </a:lnTo>
                <a:lnTo>
                  <a:pt x="2532048" y="1722438"/>
                </a:lnTo>
                <a:lnTo>
                  <a:pt x="2533636" y="1641475"/>
                </a:lnTo>
                <a:lnTo>
                  <a:pt x="2527286" y="1565275"/>
                </a:lnTo>
                <a:lnTo>
                  <a:pt x="2512998" y="1487488"/>
                </a:lnTo>
                <a:lnTo>
                  <a:pt x="2490773" y="1417638"/>
                </a:lnTo>
                <a:lnTo>
                  <a:pt x="2454261" y="1346200"/>
                </a:lnTo>
                <a:lnTo>
                  <a:pt x="2411398" y="1282700"/>
                </a:lnTo>
                <a:lnTo>
                  <a:pt x="2359011" y="1223963"/>
                </a:lnTo>
                <a:lnTo>
                  <a:pt x="2301861" y="1165225"/>
                </a:lnTo>
                <a:lnTo>
                  <a:pt x="2239948" y="1111250"/>
                </a:lnTo>
                <a:lnTo>
                  <a:pt x="2174861" y="1060450"/>
                </a:lnTo>
                <a:lnTo>
                  <a:pt x="2106598" y="1008063"/>
                </a:lnTo>
                <a:lnTo>
                  <a:pt x="2039923" y="957263"/>
                </a:lnTo>
                <a:lnTo>
                  <a:pt x="1973248" y="906463"/>
                </a:lnTo>
                <a:lnTo>
                  <a:pt x="1909748" y="852488"/>
                </a:lnTo>
                <a:lnTo>
                  <a:pt x="1849423" y="798513"/>
                </a:lnTo>
                <a:lnTo>
                  <a:pt x="1797036" y="739775"/>
                </a:lnTo>
                <a:lnTo>
                  <a:pt x="1749411" y="677863"/>
                </a:lnTo>
                <a:lnTo>
                  <a:pt x="1706548" y="604838"/>
                </a:lnTo>
                <a:lnTo>
                  <a:pt x="1670036" y="525463"/>
                </a:lnTo>
                <a:lnTo>
                  <a:pt x="1641461" y="441325"/>
                </a:lnTo>
                <a:lnTo>
                  <a:pt x="1614473" y="354013"/>
                </a:lnTo>
                <a:lnTo>
                  <a:pt x="1592248" y="263525"/>
                </a:lnTo>
                <a:lnTo>
                  <a:pt x="1566848" y="174625"/>
                </a:lnTo>
                <a:lnTo>
                  <a:pt x="1541448" y="87313"/>
                </a:lnTo>
                <a:close/>
              </a:path>
            </a:pathLst>
          </a:custGeom>
          <a:solidFill>
            <a:srgbClr val="171624"/>
          </a:solidFill>
          <a:ln w="0">
            <a:noFill/>
            <a:prstDash val="solid"/>
            <a:round/>
            <a:headEnd/>
            <a:tailEnd/>
          </a:ln>
        </p:spPr>
      </p:sp>
    </p:spTree>
    <p:extLst>
      <p:ext uri="{BB962C8B-B14F-4D97-AF65-F5344CB8AC3E}">
        <p14:creationId xmlns:p14="http://schemas.microsoft.com/office/powerpoint/2010/main" val="111698882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968BEC-8729-2B08-1036-D726F3029BE7}"/>
              </a:ext>
            </a:extLst>
          </p:cNvPr>
          <p:cNvSpPr txBox="1"/>
          <p:nvPr/>
        </p:nvSpPr>
        <p:spPr>
          <a:xfrm>
            <a:off x="1644650" y="222250"/>
            <a:ext cx="4894417" cy="369332"/>
          </a:xfrm>
          <a:prstGeom prst="rect">
            <a:avLst/>
          </a:prstGeom>
          <a:noFill/>
        </p:spPr>
        <p:txBody>
          <a:bodyPr wrap="none" rtlCol="0">
            <a:spAutoFit/>
          </a:bodyPr>
          <a:lstStyle/>
          <a:p>
            <a:r>
              <a:rPr lang="en-VN" dirty="0"/>
              <a:t>Let’s clean up by running </a:t>
            </a:r>
            <a:r>
              <a:rPr lang="en-VN" dirty="0">
                <a:latin typeface="Courier New" panose="02070309020205020404" pitchFamily="49" charset="0"/>
                <a:cs typeface="Courier New" panose="02070309020205020404" pitchFamily="49" charset="0"/>
              </a:rPr>
              <a:t>terraform destroy</a:t>
            </a:r>
          </a:p>
        </p:txBody>
      </p:sp>
      <p:pic>
        <p:nvPicPr>
          <p:cNvPr id="4" name="Picture 3" descr="A screen shot of a computer screen&#10;&#10;Description automatically generated">
            <a:extLst>
              <a:ext uri="{FF2B5EF4-FFF2-40B4-BE49-F238E27FC236}">
                <a16:creationId xmlns:a16="http://schemas.microsoft.com/office/drawing/2014/main" id="{13809460-152E-BAEF-26FB-2C79BE9B0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0" y="679450"/>
            <a:ext cx="6305648" cy="6208238"/>
          </a:xfrm>
          <a:prstGeom prst="rect">
            <a:avLst/>
          </a:prstGeom>
        </p:spPr>
      </p:pic>
    </p:spTree>
    <p:extLst>
      <p:ext uri="{BB962C8B-B14F-4D97-AF65-F5344CB8AC3E}">
        <p14:creationId xmlns:p14="http://schemas.microsoft.com/office/powerpoint/2010/main" val="224289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40B6BC-6AD9-A95E-0221-9AC0E08EAABD}"/>
              </a:ext>
            </a:extLst>
          </p:cNvPr>
          <p:cNvSpPr txBox="1"/>
          <p:nvPr/>
        </p:nvSpPr>
        <p:spPr>
          <a:xfrm>
            <a:off x="1467570" y="1060450"/>
            <a:ext cx="9510546" cy="1183689"/>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700" dirty="0">
                <a:solidFill>
                  <a:schemeClr val="tx2"/>
                </a:solidFill>
                <a:latin typeface="+mj-lt"/>
                <a:ea typeface="+mj-ea"/>
                <a:cs typeface="+mj-cs"/>
              </a:rPr>
              <a:t>For this week, we continue to discover Terraform with the below Agenda</a:t>
            </a:r>
          </a:p>
        </p:txBody>
      </p:sp>
      <p:sp>
        <p:nvSpPr>
          <p:cNvPr id="56" name="TextBox 27">
            <a:extLst>
              <a:ext uri="{FF2B5EF4-FFF2-40B4-BE49-F238E27FC236}">
                <a16:creationId xmlns:a16="http://schemas.microsoft.com/office/drawing/2014/main" id="{A201054F-8CD6-A006-4254-235A5495DE68}"/>
              </a:ext>
            </a:extLst>
          </p:cNvPr>
          <p:cNvSpPr txBox="1"/>
          <p:nvPr/>
        </p:nvSpPr>
        <p:spPr>
          <a:xfrm>
            <a:off x="1524007" y="2795597"/>
            <a:ext cx="9510546" cy="3006806"/>
          </a:xfrm>
          <a:prstGeom prst="rect">
            <a:avLst/>
          </a:prstGeom>
        </p:spPr>
        <p:txBody>
          <a:bodyPr vert="horz" lIns="91440" tIns="45720" rIns="91440" bIns="45720" rtlCol="0">
            <a:normAutofit/>
          </a:bodyPr>
          <a:lstStyle/>
          <a:p>
            <a:pPr marL="285750" indent="-384048" defTabSz="914400">
              <a:lnSpc>
                <a:spcPct val="94000"/>
              </a:lnSpc>
              <a:spcAft>
                <a:spcPts val="200"/>
              </a:spcAft>
              <a:buFont typeface="Franklin Gothic Book" panose="020B0503020102020204" pitchFamily="34" charset="0"/>
              <a:buChar char="•"/>
            </a:pPr>
            <a:r>
              <a:rPr lang="en-US" sz="2800" dirty="0">
                <a:solidFill>
                  <a:schemeClr val="tx2"/>
                </a:solidFill>
                <a:effectLst/>
              </a:rPr>
              <a:t>CRUD operations (create, read, update, delete) overview</a:t>
            </a:r>
            <a:endParaRPr lang="en-US" sz="2800" dirty="0">
              <a:solidFill>
                <a:schemeClr val="tx2"/>
              </a:solidFill>
            </a:endParaRPr>
          </a:p>
          <a:p>
            <a:pPr marL="285750" indent="-384048" defTabSz="914400">
              <a:lnSpc>
                <a:spcPct val="94000"/>
              </a:lnSpc>
              <a:spcAft>
                <a:spcPts val="200"/>
              </a:spcAft>
              <a:buFont typeface="Franklin Gothic Book" panose="020B0503020102020204" pitchFamily="34" charset="0"/>
              <a:buChar char="•"/>
            </a:pPr>
            <a:r>
              <a:rPr lang="en-US" sz="2800" dirty="0">
                <a:solidFill>
                  <a:schemeClr val="tx2"/>
                </a:solidFill>
              </a:rPr>
              <a:t>Example about an AWS Simple Cloud Storage (S3): Plan, Create, No-op, Update, Delete.</a:t>
            </a:r>
          </a:p>
          <a:p>
            <a:pPr marL="285750" indent="-384048" defTabSz="914400">
              <a:lnSpc>
                <a:spcPct val="94000"/>
              </a:lnSpc>
              <a:spcAft>
                <a:spcPts val="200"/>
              </a:spcAft>
              <a:buFont typeface="Franklin Gothic Book" panose="020B0503020102020204" pitchFamily="34" charset="0"/>
              <a:buChar char="•"/>
            </a:pPr>
            <a:r>
              <a:rPr lang="en-US" sz="2800" dirty="0">
                <a:solidFill>
                  <a:schemeClr val="tx2"/>
                </a:solidFill>
              </a:rPr>
              <a:t>Resource Drift</a:t>
            </a:r>
          </a:p>
          <a:p>
            <a:pPr marL="285750" indent="-384048" defTabSz="914400">
              <a:lnSpc>
                <a:spcPct val="94000"/>
              </a:lnSpc>
              <a:spcAft>
                <a:spcPts val="200"/>
              </a:spcAft>
              <a:buFont typeface="Franklin Gothic Book" panose="020B0503020102020204" pitchFamily="34" charset="0"/>
              <a:buChar char="•"/>
            </a:pPr>
            <a:r>
              <a:rPr lang="en-US" sz="2800" dirty="0">
                <a:solidFill>
                  <a:schemeClr val="tx2"/>
                </a:solidFill>
              </a:rPr>
              <a:t>Summary about the Terraform life circle</a:t>
            </a:r>
          </a:p>
          <a:p>
            <a:pPr marL="285750" indent="-384048" defTabSz="914400">
              <a:lnSpc>
                <a:spcPct val="94000"/>
              </a:lnSpc>
              <a:spcAft>
                <a:spcPts val="200"/>
              </a:spcAft>
              <a:buFont typeface="Franklin Gothic Book" panose="020B0503020102020204" pitchFamily="34" charset="0"/>
              <a:buChar char="•"/>
            </a:pPr>
            <a:r>
              <a:rPr lang="en-US" sz="2800" dirty="0">
                <a:solidFill>
                  <a:schemeClr val="tx2"/>
                </a:solidFill>
              </a:rPr>
              <a:t>What’s next?</a:t>
            </a:r>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905101-70CF-3F88-FB26-8627A0C24B0A}"/>
              </a:ext>
            </a:extLst>
          </p:cNvPr>
          <p:cNvSpPr txBox="1"/>
          <p:nvPr/>
        </p:nvSpPr>
        <p:spPr>
          <a:xfrm>
            <a:off x="1263650" y="527050"/>
            <a:ext cx="9194312" cy="646331"/>
          </a:xfrm>
          <a:prstGeom prst="rect">
            <a:avLst/>
          </a:prstGeom>
          <a:noFill/>
        </p:spPr>
        <p:txBody>
          <a:bodyPr wrap="none" rtlCol="0">
            <a:spAutoFit/>
          </a:bodyPr>
          <a:lstStyle/>
          <a:p>
            <a:r>
              <a:rPr lang="en-US" dirty="0"/>
              <a:t>When we run the destroy statement, it will read in our State file to see if there is that resource. </a:t>
            </a:r>
          </a:p>
          <a:p>
            <a:r>
              <a:rPr lang="en-US" dirty="0"/>
              <a:t>If so, it will execute the </a:t>
            </a:r>
            <a:r>
              <a:rPr lang="en-US" dirty="0">
                <a:latin typeface="Courier New" panose="02070309020205020404" pitchFamily="49" charset="0"/>
                <a:cs typeface="Courier New" panose="02070309020205020404" pitchFamily="49" charset="0"/>
              </a:rPr>
              <a:t>Delete() </a:t>
            </a:r>
            <a:r>
              <a:rPr lang="en-US" dirty="0"/>
              <a:t>function of the </a:t>
            </a:r>
            <a:r>
              <a:rPr lang="en-US" dirty="0">
                <a:latin typeface="Courier New" panose="02070309020205020404" pitchFamily="49" charset="0"/>
                <a:cs typeface="Courier New" panose="02070309020205020404" pitchFamily="49" charset="0"/>
              </a:rPr>
              <a:t>aws_s3_bucket</a:t>
            </a:r>
            <a:r>
              <a:rPr lang="en-US" dirty="0"/>
              <a:t> resource.</a:t>
            </a:r>
            <a:endParaRPr lang="en-VN" dirty="0"/>
          </a:p>
        </p:txBody>
      </p:sp>
      <p:pic>
        <p:nvPicPr>
          <p:cNvPr id="4" name="Picture 3" descr="A diagram of a bucket&#10;&#10;Description automatically generated">
            <a:extLst>
              <a:ext uri="{FF2B5EF4-FFF2-40B4-BE49-F238E27FC236}">
                <a16:creationId xmlns:a16="http://schemas.microsoft.com/office/drawing/2014/main" id="{D866856E-C321-7491-D4E6-40E4F6C18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450" y="1822450"/>
            <a:ext cx="7772400" cy="3661292"/>
          </a:xfrm>
          <a:prstGeom prst="rect">
            <a:avLst/>
          </a:prstGeom>
        </p:spPr>
      </p:pic>
    </p:spTree>
    <p:extLst>
      <p:ext uri="{BB962C8B-B14F-4D97-AF65-F5344CB8AC3E}">
        <p14:creationId xmlns:p14="http://schemas.microsoft.com/office/powerpoint/2010/main" val="235110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rocess&#10;&#10;Description automatically generated">
            <a:extLst>
              <a:ext uri="{FF2B5EF4-FFF2-40B4-BE49-F238E27FC236}">
                <a16:creationId xmlns:a16="http://schemas.microsoft.com/office/drawing/2014/main" id="{578870BB-6837-EC18-31B4-607E5F158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0050" y="679450"/>
            <a:ext cx="6349973" cy="5792814"/>
          </a:xfrm>
          <a:prstGeom prst="rect">
            <a:avLst/>
          </a:prstGeom>
        </p:spPr>
      </p:pic>
      <p:sp>
        <p:nvSpPr>
          <p:cNvPr id="4" name="TextBox 3">
            <a:extLst>
              <a:ext uri="{FF2B5EF4-FFF2-40B4-BE49-F238E27FC236}">
                <a16:creationId xmlns:a16="http://schemas.microsoft.com/office/drawing/2014/main" id="{1BCA78CC-6E44-30F9-4F2B-260248068C40}"/>
              </a:ext>
            </a:extLst>
          </p:cNvPr>
          <p:cNvSpPr txBox="1"/>
          <p:nvPr/>
        </p:nvSpPr>
        <p:spPr>
          <a:xfrm>
            <a:off x="3778250" y="217785"/>
            <a:ext cx="3981411" cy="923330"/>
          </a:xfrm>
          <a:prstGeom prst="rect">
            <a:avLst/>
          </a:prstGeom>
          <a:noFill/>
        </p:spPr>
        <p:txBody>
          <a:bodyPr wrap="none" rtlCol="0">
            <a:spAutoFit/>
          </a:bodyPr>
          <a:lstStyle/>
          <a:p>
            <a:r>
              <a:rPr lang="en-US" sz="1800" dirty="0"/>
              <a:t>Illustrative diagram of the delete process</a:t>
            </a:r>
            <a:endParaRPr lang="en-VN" sz="1800" dirty="0"/>
          </a:p>
          <a:p>
            <a:endParaRPr lang="en-VN" dirty="0"/>
          </a:p>
          <a:p>
            <a:endParaRPr lang="en-VN" dirty="0"/>
          </a:p>
        </p:txBody>
      </p:sp>
    </p:spTree>
    <p:extLst>
      <p:ext uri="{BB962C8B-B14F-4D97-AF65-F5344CB8AC3E}">
        <p14:creationId xmlns:p14="http://schemas.microsoft.com/office/powerpoint/2010/main" val="755922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DFFC93-F1EE-3813-ABF0-E2BF1C81B4BF}"/>
              </a:ext>
            </a:extLst>
          </p:cNvPr>
          <p:cNvSpPr txBox="1"/>
          <p:nvPr/>
        </p:nvSpPr>
        <p:spPr>
          <a:xfrm>
            <a:off x="1473798" y="484094"/>
            <a:ext cx="8956939" cy="646331"/>
          </a:xfrm>
          <a:prstGeom prst="rect">
            <a:avLst/>
          </a:prstGeom>
          <a:noFill/>
        </p:spPr>
        <p:txBody>
          <a:bodyPr wrap="none" rtlCol="0">
            <a:spAutoFit/>
          </a:bodyPr>
          <a:lstStyle/>
          <a:p>
            <a:r>
              <a:rPr lang="en-US" sz="1800" dirty="0">
                <a:solidFill>
                  <a:srgbClr val="232323"/>
                </a:solidFill>
                <a:effectLst/>
                <a:latin typeface="Arial" panose="020B0604020202020204" pitchFamily="34" charset="0"/>
                <a:cs typeface="Arial" panose="020B0604020202020204" pitchFamily="34" charset="0"/>
              </a:rPr>
              <a:t>Although it’s gone, its memory lives on in a new file</a:t>
            </a:r>
            <a:r>
              <a:rPr lang="en-US" sz="1800" dirty="0">
                <a:solidFill>
                  <a:srgbClr val="232323"/>
                </a:solidFill>
                <a:effectLst/>
                <a:latin typeface="NewBaskerville"/>
              </a:rPr>
              <a:t>, </a:t>
            </a:r>
            <a:r>
              <a:rPr lang="en-US" sz="1800" dirty="0" err="1">
                <a:solidFill>
                  <a:srgbClr val="232323"/>
                </a:solidFill>
                <a:effectLst/>
                <a:latin typeface="Courier" panose="02070309020205020404" pitchFamily="49" charset="0"/>
              </a:rPr>
              <a:t>terraform.tfstate.backup</a:t>
            </a:r>
            <a:r>
              <a:rPr lang="en-US" sz="1800" dirty="0">
                <a:solidFill>
                  <a:srgbClr val="232323"/>
                </a:solidFill>
                <a:effectLst/>
                <a:latin typeface="Courier" panose="02070309020205020404" pitchFamily="49" charset="0"/>
              </a:rPr>
              <a:t> </a:t>
            </a:r>
            <a:endParaRPr lang="en-US" dirty="0"/>
          </a:p>
          <a:p>
            <a:endParaRPr lang="en-VN" dirty="0"/>
          </a:p>
        </p:txBody>
      </p:sp>
      <p:pic>
        <p:nvPicPr>
          <p:cNvPr id="4" name="Picture 3" descr="A blue screen with white text&#10;&#10;Description automatically generated">
            <a:extLst>
              <a:ext uri="{FF2B5EF4-FFF2-40B4-BE49-F238E27FC236}">
                <a16:creationId xmlns:a16="http://schemas.microsoft.com/office/drawing/2014/main" id="{E6132B22-C06B-F544-50F3-3D818898D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376" y="1212850"/>
            <a:ext cx="6134100" cy="1993900"/>
          </a:xfrm>
          <a:prstGeom prst="rect">
            <a:avLst/>
          </a:prstGeom>
        </p:spPr>
      </p:pic>
      <p:sp>
        <p:nvSpPr>
          <p:cNvPr id="5" name="TextBox 4">
            <a:extLst>
              <a:ext uri="{FF2B5EF4-FFF2-40B4-BE49-F238E27FC236}">
                <a16:creationId xmlns:a16="http://schemas.microsoft.com/office/drawing/2014/main" id="{0458DD2A-4C72-F07D-FD1C-DD70198B4D08}"/>
              </a:ext>
            </a:extLst>
          </p:cNvPr>
          <p:cNvSpPr txBox="1"/>
          <p:nvPr/>
        </p:nvSpPr>
        <p:spPr>
          <a:xfrm>
            <a:off x="1635162" y="3614569"/>
            <a:ext cx="3685624" cy="646331"/>
          </a:xfrm>
          <a:prstGeom prst="rect">
            <a:avLst/>
          </a:prstGeom>
          <a:noFill/>
        </p:spPr>
        <p:txBody>
          <a:bodyPr wrap="none" rtlCol="0">
            <a:spAutoFit/>
          </a:bodyPr>
          <a:lstStyle/>
          <a:p>
            <a:r>
              <a:rPr lang="en-VN" dirty="0">
                <a:latin typeface="Arial" panose="020B0604020202020204" pitchFamily="34" charset="0"/>
                <a:cs typeface="Arial" panose="020B0604020202020204" pitchFamily="34" charset="0"/>
              </a:rPr>
              <a:t>And our</a:t>
            </a:r>
            <a:r>
              <a:rPr lang="en-US" dirty="0">
                <a:solidFill>
                  <a:srgbClr val="232323"/>
                </a:solidFill>
                <a:latin typeface="Arial" panose="020B0604020202020204" pitchFamily="34" charset="0"/>
                <a:cs typeface="Arial" panose="020B0604020202020204" pitchFamily="34" charset="0"/>
              </a:rPr>
              <a:t> </a:t>
            </a:r>
            <a:r>
              <a:rPr lang="en-US" sz="1800" dirty="0">
                <a:solidFill>
                  <a:srgbClr val="232323"/>
                </a:solidFill>
                <a:effectLst/>
                <a:latin typeface="Arial" panose="020B0604020202020204" pitchFamily="34" charset="0"/>
                <a:cs typeface="Arial" panose="020B0604020202020204" pitchFamily="34" charset="0"/>
              </a:rPr>
              <a:t>current state file is empty </a:t>
            </a:r>
            <a:endParaRPr lang="en-US" dirty="0">
              <a:latin typeface="Arial" panose="020B0604020202020204" pitchFamily="34" charset="0"/>
              <a:cs typeface="Arial" panose="020B0604020202020204" pitchFamily="34" charset="0"/>
            </a:endParaRPr>
          </a:p>
          <a:p>
            <a:endParaRPr lang="en-VN" dirty="0">
              <a:latin typeface="Arial" panose="020B0604020202020204" pitchFamily="34" charset="0"/>
              <a:cs typeface="Arial" panose="020B0604020202020204" pitchFamily="34" charset="0"/>
            </a:endParaRPr>
          </a:p>
        </p:txBody>
      </p:sp>
      <p:pic>
        <p:nvPicPr>
          <p:cNvPr id="7" name="Picture 6" descr="A blue screen with white text&#10;&#10;Description automatically generated">
            <a:extLst>
              <a:ext uri="{FF2B5EF4-FFF2-40B4-BE49-F238E27FC236}">
                <a16:creationId xmlns:a16="http://schemas.microsoft.com/office/drawing/2014/main" id="{1E28C6EE-F120-BAA8-03D2-3A1ACCA80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467" y="4108450"/>
            <a:ext cx="7467600" cy="2235200"/>
          </a:xfrm>
          <a:prstGeom prst="rect">
            <a:avLst/>
          </a:prstGeom>
        </p:spPr>
      </p:pic>
    </p:spTree>
    <p:extLst>
      <p:ext uri="{BB962C8B-B14F-4D97-AF65-F5344CB8AC3E}">
        <p14:creationId xmlns:p14="http://schemas.microsoft.com/office/powerpoint/2010/main" val="529704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22D017-C890-4A57-4293-9B75156C3F3E}"/>
              </a:ext>
            </a:extLst>
          </p:cNvPr>
          <p:cNvSpPr txBox="1"/>
          <p:nvPr/>
        </p:nvSpPr>
        <p:spPr>
          <a:xfrm>
            <a:off x="1492250" y="1517650"/>
            <a:ext cx="8526712" cy="2140968"/>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7200" cap="all" dirty="0">
                <a:solidFill>
                  <a:schemeClr val="tx2"/>
                </a:solidFill>
                <a:latin typeface="+mj-lt"/>
                <a:ea typeface="+mj-ea"/>
                <a:cs typeface="+mj-cs"/>
              </a:rPr>
              <a:t>Resource Drift</a:t>
            </a:r>
          </a:p>
        </p:txBody>
      </p:sp>
    </p:spTree>
    <p:extLst>
      <p:ext uri="{BB962C8B-B14F-4D97-AF65-F5344CB8AC3E}">
        <p14:creationId xmlns:p14="http://schemas.microsoft.com/office/powerpoint/2010/main" val="2363650192"/>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erraform Drift: The Bad, the Ugly and the Black Swan | dragondrop.cloud,  Inc">
            <a:extLst>
              <a:ext uri="{FF2B5EF4-FFF2-40B4-BE49-F238E27FC236}">
                <a16:creationId xmlns:a16="http://schemas.microsoft.com/office/drawing/2014/main" id="{259DC349-6535-4D97-8BFE-ECF803601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0619" y="2064345"/>
            <a:ext cx="8612061" cy="41015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14505-9A3B-AA11-4371-D7DE95BBA5A6}"/>
              </a:ext>
            </a:extLst>
          </p:cNvPr>
          <p:cNvSpPr txBox="1"/>
          <p:nvPr/>
        </p:nvSpPr>
        <p:spPr>
          <a:xfrm>
            <a:off x="1111250" y="647184"/>
            <a:ext cx="9615133" cy="646331"/>
          </a:xfrm>
          <a:prstGeom prst="rect">
            <a:avLst/>
          </a:prstGeom>
          <a:noFill/>
        </p:spPr>
        <p:txBody>
          <a:bodyPr wrap="none" rtlCol="0">
            <a:spAutoFit/>
          </a:bodyPr>
          <a:lstStyle/>
          <a:p>
            <a:r>
              <a:rPr lang="en-US" b="0" i="0" dirty="0">
                <a:solidFill>
                  <a:srgbClr val="4A4D57"/>
                </a:solidFill>
                <a:effectLst/>
                <a:latin typeface="Nunito Sans" pitchFamily="2" charset="77"/>
              </a:rPr>
              <a:t>Any change – not triggered by Terraform – that occurs to the infrastructure being managed </a:t>
            </a:r>
          </a:p>
          <a:p>
            <a:r>
              <a:rPr lang="en-US" b="0" i="0" dirty="0">
                <a:solidFill>
                  <a:srgbClr val="4A4D57"/>
                </a:solidFill>
                <a:effectLst/>
                <a:latin typeface="Nunito Sans" pitchFamily="2" charset="77"/>
              </a:rPr>
              <a:t>by Terraform is known as a </a:t>
            </a:r>
            <a:r>
              <a:rPr lang="en-US" b="1" i="0" dirty="0">
                <a:solidFill>
                  <a:srgbClr val="4A4D57"/>
                </a:solidFill>
                <a:effectLst/>
                <a:latin typeface="Nunito Sans" pitchFamily="2" charset="77"/>
              </a:rPr>
              <a:t>drift</a:t>
            </a:r>
            <a:endParaRPr lang="en-VN" dirty="0"/>
          </a:p>
        </p:txBody>
      </p:sp>
    </p:spTree>
    <p:extLst>
      <p:ext uri="{BB962C8B-B14F-4D97-AF65-F5344CB8AC3E}">
        <p14:creationId xmlns:p14="http://schemas.microsoft.com/office/powerpoint/2010/main" val="2719840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F0DBD3-365D-3ACF-58EE-16E5299518F8}"/>
              </a:ext>
            </a:extLst>
          </p:cNvPr>
          <p:cNvSpPr txBox="1"/>
          <p:nvPr/>
        </p:nvSpPr>
        <p:spPr>
          <a:xfrm>
            <a:off x="1635162" y="774551"/>
            <a:ext cx="6780702" cy="369332"/>
          </a:xfrm>
          <a:prstGeom prst="rect">
            <a:avLst/>
          </a:prstGeom>
          <a:noFill/>
        </p:spPr>
        <p:txBody>
          <a:bodyPr wrap="none" rtlCol="0">
            <a:spAutoFit/>
          </a:bodyPr>
          <a:lstStyle/>
          <a:p>
            <a:r>
              <a:rPr lang="en-VN" dirty="0"/>
              <a:t>We will re-use the main.tf file above, apply it to create the S3 on AWS </a:t>
            </a:r>
          </a:p>
        </p:txBody>
      </p:sp>
      <p:sp>
        <p:nvSpPr>
          <p:cNvPr id="3" name="TextBox 2">
            <a:extLst>
              <a:ext uri="{FF2B5EF4-FFF2-40B4-BE49-F238E27FC236}">
                <a16:creationId xmlns:a16="http://schemas.microsoft.com/office/drawing/2014/main" id="{BA6D8F07-0373-9E65-7A06-004707122A48}"/>
              </a:ext>
            </a:extLst>
          </p:cNvPr>
          <p:cNvSpPr txBox="1"/>
          <p:nvPr/>
        </p:nvSpPr>
        <p:spPr>
          <a:xfrm>
            <a:off x="1797050" y="1289050"/>
            <a:ext cx="5638800" cy="3139321"/>
          </a:xfrm>
          <a:prstGeom prst="rect">
            <a:avLst/>
          </a:prstGeom>
          <a:noFill/>
        </p:spPr>
        <p:txBody>
          <a:bodyPr wrap="square">
            <a:spAutoFit/>
          </a:bodyPr>
          <a:lstStyle/>
          <a:p>
            <a:r>
              <a:rPr lang="en-VN" dirty="0">
                <a:solidFill>
                  <a:srgbClr val="00B050"/>
                </a:solidFill>
              </a:rPr>
              <a:t>provider "aws" {</a:t>
            </a:r>
          </a:p>
          <a:p>
            <a:r>
              <a:rPr lang="en-VN" dirty="0">
                <a:solidFill>
                  <a:srgbClr val="00B050"/>
                </a:solidFill>
              </a:rPr>
              <a:t>  region = "us-west-2"</a:t>
            </a:r>
          </a:p>
          <a:p>
            <a:r>
              <a:rPr lang="en-VN" dirty="0">
                <a:solidFill>
                  <a:srgbClr val="00B050"/>
                </a:solidFill>
              </a:rPr>
              <a:t>}</a:t>
            </a:r>
          </a:p>
          <a:p>
            <a:endParaRPr lang="en-VN" dirty="0">
              <a:solidFill>
                <a:srgbClr val="00B050"/>
              </a:solidFill>
            </a:endParaRPr>
          </a:p>
          <a:p>
            <a:r>
              <a:rPr lang="en-VN" dirty="0">
                <a:solidFill>
                  <a:srgbClr val="00B050"/>
                </a:solidFill>
              </a:rPr>
              <a:t>resource "aws_s3_bucket" "terraform-bucket" {</a:t>
            </a:r>
          </a:p>
          <a:p>
            <a:r>
              <a:rPr lang="en-VN" dirty="0">
                <a:solidFill>
                  <a:srgbClr val="00B050"/>
                </a:solidFill>
              </a:rPr>
              <a:t>  bucket = "</a:t>
            </a:r>
            <a:r>
              <a:rPr lang="en-VN" b="1" dirty="0">
                <a:solidFill>
                  <a:srgbClr val="00B050"/>
                </a:solidFill>
              </a:rPr>
              <a:t>terraform-series-bucket-rabbitmq</a:t>
            </a:r>
            <a:r>
              <a:rPr lang="en-VN" dirty="0">
                <a:solidFill>
                  <a:srgbClr val="00B050"/>
                </a:solidFill>
              </a:rPr>
              <a:t>"</a:t>
            </a:r>
          </a:p>
          <a:p>
            <a:endParaRPr lang="en-VN" dirty="0">
              <a:solidFill>
                <a:srgbClr val="00B050"/>
              </a:solidFill>
            </a:endParaRPr>
          </a:p>
          <a:p>
            <a:r>
              <a:rPr lang="en-VN" dirty="0">
                <a:solidFill>
                  <a:srgbClr val="00B050"/>
                </a:solidFill>
              </a:rPr>
              <a:t>  tags = {</a:t>
            </a:r>
          </a:p>
          <a:p>
            <a:r>
              <a:rPr lang="en-VN" dirty="0">
                <a:solidFill>
                  <a:srgbClr val="00B050"/>
                </a:solidFill>
              </a:rPr>
              <a:t>    Name = "Terraform Series"</a:t>
            </a:r>
          </a:p>
          <a:p>
            <a:r>
              <a:rPr lang="en-VN" dirty="0">
                <a:solidFill>
                  <a:srgbClr val="00B050"/>
                </a:solidFill>
              </a:rPr>
              <a:t>  }</a:t>
            </a:r>
          </a:p>
          <a:p>
            <a:r>
              <a:rPr lang="en-VN" dirty="0">
                <a:solidFill>
                  <a:srgbClr val="00B050"/>
                </a:solidFill>
              </a:rPr>
              <a:t>}</a:t>
            </a:r>
          </a:p>
        </p:txBody>
      </p:sp>
      <p:sp>
        <p:nvSpPr>
          <p:cNvPr id="4" name="TextBox 3">
            <a:extLst>
              <a:ext uri="{FF2B5EF4-FFF2-40B4-BE49-F238E27FC236}">
                <a16:creationId xmlns:a16="http://schemas.microsoft.com/office/drawing/2014/main" id="{55F7DC70-85C2-77B6-7029-30A1ADC67E70}"/>
              </a:ext>
            </a:extLst>
          </p:cNvPr>
          <p:cNvSpPr txBox="1"/>
          <p:nvPr/>
        </p:nvSpPr>
        <p:spPr>
          <a:xfrm>
            <a:off x="1655407" y="4547466"/>
            <a:ext cx="6041847" cy="369332"/>
          </a:xfrm>
          <a:prstGeom prst="rect">
            <a:avLst/>
          </a:prstGeom>
          <a:noFill/>
        </p:spPr>
        <p:txBody>
          <a:bodyPr wrap="none" rtlCol="0">
            <a:spAutoFit/>
          </a:bodyPr>
          <a:lstStyle/>
          <a:p>
            <a:r>
              <a:rPr lang="en-VN" dirty="0"/>
              <a:t>Then, we come to AWS  Web Console and edit the </a:t>
            </a:r>
            <a:r>
              <a:rPr lang="en-VN" dirty="0">
                <a:latin typeface="Courier New" panose="02070309020205020404" pitchFamily="49" charset="0"/>
                <a:cs typeface="Courier New" panose="02070309020205020404" pitchFamily="49" charset="0"/>
              </a:rPr>
              <a:t>Tags</a:t>
            </a:r>
            <a:r>
              <a:rPr lang="en-VN" dirty="0"/>
              <a:t> field</a:t>
            </a:r>
          </a:p>
        </p:txBody>
      </p:sp>
      <p:pic>
        <p:nvPicPr>
          <p:cNvPr id="6" name="Picture 5" descr="A screenshot of a computer&#10;&#10;Description automatically generated">
            <a:extLst>
              <a:ext uri="{FF2B5EF4-FFF2-40B4-BE49-F238E27FC236}">
                <a16:creationId xmlns:a16="http://schemas.microsoft.com/office/drawing/2014/main" id="{6876D6D9-D780-0BD7-766E-6577D96FE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192" y="5041900"/>
            <a:ext cx="7772400" cy="1122116"/>
          </a:xfrm>
          <a:prstGeom prst="rect">
            <a:avLst/>
          </a:prstGeom>
        </p:spPr>
      </p:pic>
    </p:spTree>
    <p:extLst>
      <p:ext uri="{BB962C8B-B14F-4D97-AF65-F5344CB8AC3E}">
        <p14:creationId xmlns:p14="http://schemas.microsoft.com/office/powerpoint/2010/main" val="3261590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04D6A9-35CB-53D1-191A-5904109E7616}"/>
              </a:ext>
            </a:extLst>
          </p:cNvPr>
          <p:cNvSpPr txBox="1"/>
          <p:nvPr/>
        </p:nvSpPr>
        <p:spPr>
          <a:xfrm>
            <a:off x="1688951" y="441064"/>
            <a:ext cx="6671250" cy="646331"/>
          </a:xfrm>
          <a:prstGeom prst="rect">
            <a:avLst/>
          </a:prstGeom>
          <a:noFill/>
        </p:spPr>
        <p:txBody>
          <a:bodyPr wrap="none" rtlCol="0">
            <a:spAutoFit/>
          </a:bodyPr>
          <a:lstStyle/>
          <a:p>
            <a:r>
              <a:rPr lang="en-US" sz="1800" dirty="0">
                <a:solidFill>
                  <a:srgbClr val="232323"/>
                </a:solidFill>
                <a:effectLst/>
                <a:latin typeface="NewBaskerville"/>
              </a:rPr>
              <a:t>Run </a:t>
            </a:r>
            <a:r>
              <a:rPr lang="en-US" sz="1800" dirty="0">
                <a:solidFill>
                  <a:srgbClr val="232323"/>
                </a:solidFill>
                <a:effectLst/>
                <a:latin typeface="Courier" panose="02070309020205020404" pitchFamily="49" charset="0"/>
              </a:rPr>
              <a:t>terraform plan </a:t>
            </a:r>
            <a:r>
              <a:rPr lang="en-US" sz="1800" dirty="0">
                <a:solidFill>
                  <a:srgbClr val="232323"/>
                </a:solidFill>
                <a:effectLst/>
                <a:latin typeface="NewBaskerville"/>
              </a:rPr>
              <a:t>to see what Terraform has to say for itself: </a:t>
            </a:r>
            <a:endParaRPr lang="en-US" dirty="0"/>
          </a:p>
          <a:p>
            <a:endParaRPr lang="en-VN" dirty="0"/>
          </a:p>
        </p:txBody>
      </p:sp>
      <p:pic>
        <p:nvPicPr>
          <p:cNvPr id="5" name="Picture 4" descr="A screenshot of a computer program&#10;&#10;Description automatically generated">
            <a:extLst>
              <a:ext uri="{FF2B5EF4-FFF2-40B4-BE49-F238E27FC236}">
                <a16:creationId xmlns:a16="http://schemas.microsoft.com/office/drawing/2014/main" id="{6860F7FD-7E5C-3A13-B443-68BE0764EC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951" y="1289050"/>
            <a:ext cx="7772400" cy="3601661"/>
          </a:xfrm>
          <a:prstGeom prst="rect">
            <a:avLst/>
          </a:prstGeom>
        </p:spPr>
      </p:pic>
    </p:spTree>
    <p:extLst>
      <p:ext uri="{BB962C8B-B14F-4D97-AF65-F5344CB8AC3E}">
        <p14:creationId xmlns:p14="http://schemas.microsoft.com/office/powerpoint/2010/main" val="2644956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068C9B-7271-1830-294D-2FB774D18E1E}"/>
              </a:ext>
            </a:extLst>
          </p:cNvPr>
          <p:cNvSpPr txBox="1"/>
          <p:nvPr/>
        </p:nvSpPr>
        <p:spPr>
          <a:xfrm>
            <a:off x="1532238" y="617838"/>
            <a:ext cx="8223277" cy="369332"/>
          </a:xfrm>
          <a:prstGeom prst="rect">
            <a:avLst/>
          </a:prstGeom>
          <a:noFill/>
        </p:spPr>
        <p:txBody>
          <a:bodyPr wrap="none" rtlCol="0">
            <a:spAutoFit/>
          </a:bodyPr>
          <a:lstStyle/>
          <a:p>
            <a:r>
              <a:rPr lang="en-US" dirty="0"/>
              <a:t>Rerun the </a:t>
            </a:r>
            <a:r>
              <a:rPr lang="en-US" dirty="0">
                <a:latin typeface="Courier New" panose="02070309020205020404" pitchFamily="49" charset="0"/>
                <a:cs typeface="Courier New" panose="02070309020205020404" pitchFamily="49" charset="0"/>
              </a:rPr>
              <a:t>apply</a:t>
            </a:r>
            <a:r>
              <a:rPr lang="en-US" dirty="0"/>
              <a:t> command and we will see that the </a:t>
            </a:r>
            <a:r>
              <a:rPr lang="en-US" dirty="0">
                <a:latin typeface="Courier New" panose="02070309020205020404" pitchFamily="49" charset="0"/>
                <a:cs typeface="Courier New" panose="02070309020205020404" pitchFamily="49" charset="0"/>
              </a:rPr>
              <a:t>tags</a:t>
            </a:r>
            <a:r>
              <a:rPr lang="en-US" dirty="0"/>
              <a:t> will be updated as before.</a:t>
            </a:r>
            <a:endParaRPr lang="en-VN" dirty="0"/>
          </a:p>
        </p:txBody>
      </p:sp>
      <p:pic>
        <p:nvPicPr>
          <p:cNvPr id="4" name="Picture 3" descr="A screenshot of a computer program&#10;&#10;Description automatically generated">
            <a:extLst>
              <a:ext uri="{FF2B5EF4-FFF2-40B4-BE49-F238E27FC236}">
                <a16:creationId xmlns:a16="http://schemas.microsoft.com/office/drawing/2014/main" id="{52595FD2-BCB4-B3E3-5ACD-27055A866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298" y="1212850"/>
            <a:ext cx="7772400" cy="360166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1720E06-42C4-1261-4087-38A768542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298" y="5040191"/>
            <a:ext cx="7772400" cy="1147688"/>
          </a:xfrm>
          <a:prstGeom prst="rect">
            <a:avLst/>
          </a:prstGeom>
        </p:spPr>
      </p:pic>
    </p:spTree>
    <p:extLst>
      <p:ext uri="{BB962C8B-B14F-4D97-AF65-F5344CB8AC3E}">
        <p14:creationId xmlns:p14="http://schemas.microsoft.com/office/powerpoint/2010/main" val="2489602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3" name="Rectangle 1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3">
            <a:extLst>
              <a:ext uri="{FF2B5EF4-FFF2-40B4-BE49-F238E27FC236}">
                <a16:creationId xmlns:a16="http://schemas.microsoft.com/office/drawing/2014/main" id="{28FFBEEC-E1D5-4133-8566-2A59DDB17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30874" y="0"/>
            <a:ext cx="7702426"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E668263-7E41-361E-E444-F75C018590A2}"/>
              </a:ext>
            </a:extLst>
          </p:cNvPr>
          <p:cNvSpPr>
            <a:spLocks noGrp="1"/>
          </p:cNvSpPr>
          <p:nvPr>
            <p:ph type="title"/>
          </p:nvPr>
        </p:nvSpPr>
        <p:spPr>
          <a:xfrm>
            <a:off x="5729417" y="1874216"/>
            <a:ext cx="5991984" cy="4749106"/>
          </a:xfrm>
        </p:spPr>
        <p:txBody>
          <a:bodyPr vert="horz" lIns="91440" tIns="45720" rIns="91440" bIns="45720" rtlCol="0" anchor="ctr">
            <a:normAutofit/>
          </a:bodyPr>
          <a:lstStyle/>
          <a:p>
            <a:pPr algn="ctr" defTabSz="914400"/>
            <a:r>
              <a:rPr lang="en-US" sz="7000" b="1" i="0" spc="800" dirty="0">
                <a:solidFill>
                  <a:srgbClr val="2A1A00"/>
                </a:solidFill>
                <a:effectLst/>
              </a:rPr>
              <a:t>Identifying Drifts</a:t>
            </a:r>
            <a:br>
              <a:rPr lang="en-US" sz="7000" b="1" i="0" spc="800" dirty="0">
                <a:solidFill>
                  <a:srgbClr val="2A1A00"/>
                </a:solidFill>
                <a:effectLst/>
              </a:rPr>
            </a:br>
            <a:br>
              <a:rPr lang="en-US" sz="7000" spc="800" dirty="0">
                <a:solidFill>
                  <a:srgbClr val="2A1A00"/>
                </a:solidFill>
              </a:rPr>
            </a:br>
            <a:endParaRPr lang="en-US" sz="7000" spc="800" dirty="0">
              <a:solidFill>
                <a:srgbClr val="2A1A00"/>
              </a:solidFill>
            </a:endParaRPr>
          </a:p>
        </p:txBody>
      </p:sp>
      <p:sp>
        <p:nvSpPr>
          <p:cNvPr id="25" name="Freeform 14">
            <a:extLst>
              <a:ext uri="{FF2B5EF4-FFF2-40B4-BE49-F238E27FC236}">
                <a16:creationId xmlns:a16="http://schemas.microsoft.com/office/drawing/2014/main" id="{E8EFDFFA-99D1-4010-8BB3-F3C338EC0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387068" cy="69977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1"/>
          </a:solidFill>
          <a:ln w="0">
            <a:noFill/>
            <a:prstDash val="solid"/>
            <a:round/>
            <a:headEnd/>
            <a:tailEnd/>
          </a:ln>
        </p:spPr>
      </p:sp>
      <p:pic>
        <p:nvPicPr>
          <p:cNvPr id="26" name="Graphic 6" descr="Magnifying glass">
            <a:extLst>
              <a:ext uri="{FF2B5EF4-FFF2-40B4-BE49-F238E27FC236}">
                <a16:creationId xmlns:a16="http://schemas.microsoft.com/office/drawing/2014/main" id="{4BE36088-8EC2-4FCA-595E-E02EBB5BA9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5963" y="1463514"/>
            <a:ext cx="4074668" cy="4074668"/>
          </a:xfrm>
          <a:prstGeom prst="rect">
            <a:avLst/>
          </a:prstGeom>
        </p:spPr>
      </p:pic>
    </p:spTree>
    <p:extLst>
      <p:ext uri="{BB962C8B-B14F-4D97-AF65-F5344CB8AC3E}">
        <p14:creationId xmlns:p14="http://schemas.microsoft.com/office/powerpoint/2010/main" val="165290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3D6826-C5FB-803A-C741-42916714A550}"/>
              </a:ext>
            </a:extLst>
          </p:cNvPr>
          <p:cNvSpPr txBox="1"/>
          <p:nvPr/>
        </p:nvSpPr>
        <p:spPr>
          <a:xfrm>
            <a:off x="1263650" y="603250"/>
            <a:ext cx="9220794" cy="923330"/>
          </a:xfrm>
          <a:prstGeom prst="rect">
            <a:avLst/>
          </a:prstGeom>
          <a:noFill/>
        </p:spPr>
        <p:txBody>
          <a:bodyPr wrap="none" rtlCol="0">
            <a:spAutoFit/>
          </a:bodyPr>
          <a:lstStyle/>
          <a:p>
            <a:pPr marL="285750" indent="-285750">
              <a:buFont typeface="Arial" panose="020B0604020202020204" pitchFamily="34" charset="0"/>
              <a:buChar char="•"/>
            </a:pPr>
            <a:r>
              <a:rPr lang="en-US" b="0" i="0" dirty="0">
                <a:solidFill>
                  <a:srgbClr val="4A4D57"/>
                </a:solidFill>
                <a:effectLst/>
                <a:latin typeface="Nunito Sans" pitchFamily="2" charset="77"/>
              </a:rPr>
              <a:t>The </a:t>
            </a:r>
            <a:r>
              <a:rPr lang="en-US" b="0" i="0" u="none" strike="noStrike" dirty="0">
                <a:effectLst/>
                <a:latin typeface="Nunito Sans" pitchFamily="2" charset="77"/>
                <a:hlinkClick r:id="rId3"/>
              </a:rPr>
              <a:t>terraform refresh</a:t>
            </a:r>
            <a:r>
              <a:rPr lang="en-US" b="0" i="0" dirty="0">
                <a:solidFill>
                  <a:srgbClr val="4A4D57"/>
                </a:solidFill>
                <a:effectLst/>
                <a:latin typeface="Nunito Sans" pitchFamily="2" charset="77"/>
              </a:rPr>
              <a:t> command helps refresh the state file, and the </a:t>
            </a:r>
            <a:r>
              <a:rPr lang="en-US" b="0" i="0" u="none" strike="noStrike" dirty="0">
                <a:effectLst/>
                <a:latin typeface="Nunito Sans" pitchFamily="2" charset="77"/>
                <a:hlinkClick r:id="rId4"/>
              </a:rPr>
              <a:t>plan</a:t>
            </a:r>
            <a:r>
              <a:rPr lang="en-US" b="0" i="0" dirty="0">
                <a:solidFill>
                  <a:srgbClr val="4A4D57"/>
                </a:solidFill>
                <a:effectLst/>
                <a:latin typeface="Nunito Sans" pitchFamily="2" charset="77"/>
              </a:rPr>
              <a:t> </a:t>
            </a:r>
          </a:p>
          <a:p>
            <a:r>
              <a:rPr lang="en-US" b="0" i="0" dirty="0">
                <a:solidFill>
                  <a:srgbClr val="4A4D57"/>
                </a:solidFill>
                <a:effectLst/>
                <a:latin typeface="Nunito Sans" pitchFamily="2" charset="77"/>
              </a:rPr>
              <a:t>command provides a plan of action by analyzing the state file and current configuration.</a:t>
            </a:r>
          </a:p>
          <a:p>
            <a:r>
              <a:rPr lang="en-US" b="0" i="0" dirty="0">
                <a:solidFill>
                  <a:srgbClr val="4A4D57"/>
                </a:solidFill>
                <a:effectLst/>
                <a:latin typeface="Nunito Sans" pitchFamily="2" charset="77"/>
              </a:rPr>
              <a:t> The output provided by the plan command helps us identify drifts. </a:t>
            </a:r>
            <a:endParaRPr lang="en-VN" dirty="0"/>
          </a:p>
        </p:txBody>
      </p:sp>
      <p:sp>
        <p:nvSpPr>
          <p:cNvPr id="4" name="TextBox 3">
            <a:extLst>
              <a:ext uri="{FF2B5EF4-FFF2-40B4-BE49-F238E27FC236}">
                <a16:creationId xmlns:a16="http://schemas.microsoft.com/office/drawing/2014/main" id="{FEDCE194-5140-6134-5F0C-9DCE0C2E1B6C}"/>
              </a:ext>
            </a:extLst>
          </p:cNvPr>
          <p:cNvSpPr txBox="1"/>
          <p:nvPr/>
        </p:nvSpPr>
        <p:spPr>
          <a:xfrm>
            <a:off x="1263650" y="1974850"/>
            <a:ext cx="9953366" cy="646331"/>
          </a:xfrm>
          <a:prstGeom prst="rect">
            <a:avLst/>
          </a:prstGeom>
          <a:noFill/>
        </p:spPr>
        <p:txBody>
          <a:bodyPr wrap="none" rtlCol="0">
            <a:spAutoFit/>
          </a:bodyPr>
          <a:lstStyle/>
          <a:p>
            <a:pPr marL="285750" indent="-285750">
              <a:buFont typeface="Arial" panose="020B0604020202020204" pitchFamily="34" charset="0"/>
              <a:buChar char="•"/>
            </a:pPr>
            <a:r>
              <a:rPr lang="en-US" b="0" i="0" dirty="0">
                <a:solidFill>
                  <a:schemeClr val="tx1">
                    <a:lumMod val="65000"/>
                    <a:lumOff val="35000"/>
                  </a:schemeClr>
                </a:solidFill>
                <a:effectLst/>
                <a:latin typeface="Nunito Sans" pitchFamily="2" charset="77"/>
              </a:rPr>
              <a:t>Running </a:t>
            </a:r>
            <a:r>
              <a:rPr lang="en-US" dirty="0">
                <a:solidFill>
                  <a:schemeClr val="tx1">
                    <a:lumMod val="65000"/>
                    <a:lumOff val="35000"/>
                  </a:schemeClr>
                </a:solidFill>
                <a:latin typeface="Nunito Sans" pitchFamily="2" charset="77"/>
              </a:rPr>
              <a:t>refresh</a:t>
            </a:r>
            <a:r>
              <a:rPr lang="en-US" b="0" i="0" dirty="0">
                <a:solidFill>
                  <a:schemeClr val="tx1">
                    <a:lumMod val="65000"/>
                    <a:lumOff val="35000"/>
                  </a:schemeClr>
                </a:solidFill>
                <a:effectLst/>
                <a:latin typeface="Nunito Sans" pitchFamily="2" charset="77"/>
              </a:rPr>
              <a:t> does not modify infrastructure, but does modify the state file. </a:t>
            </a:r>
          </a:p>
          <a:p>
            <a:r>
              <a:rPr lang="en-US" b="0" i="0" dirty="0">
                <a:solidFill>
                  <a:schemeClr val="tx1">
                    <a:lumMod val="65000"/>
                    <a:lumOff val="35000"/>
                  </a:schemeClr>
                </a:solidFill>
                <a:effectLst/>
                <a:latin typeface="Nunito Sans" pitchFamily="2" charset="77"/>
              </a:rPr>
              <a:t>If the state has drifted from the last time Terraform ran, </a:t>
            </a:r>
            <a:r>
              <a:rPr lang="en-US" dirty="0">
                <a:solidFill>
                  <a:schemeClr val="tx1">
                    <a:lumMod val="65000"/>
                    <a:lumOff val="35000"/>
                  </a:schemeClr>
                </a:solidFill>
                <a:latin typeface="Nunito Sans" pitchFamily="2" charset="77"/>
              </a:rPr>
              <a:t>refresh</a:t>
            </a:r>
            <a:r>
              <a:rPr lang="en-US" b="0" i="0" dirty="0">
                <a:solidFill>
                  <a:schemeClr val="tx1">
                    <a:lumMod val="65000"/>
                    <a:lumOff val="35000"/>
                  </a:schemeClr>
                </a:solidFill>
                <a:effectLst/>
                <a:latin typeface="Nunito Sans" pitchFamily="2" charset="77"/>
              </a:rPr>
              <a:t> allows that drift to be detected</a:t>
            </a:r>
            <a:endParaRPr lang="en-VN" dirty="0">
              <a:solidFill>
                <a:schemeClr val="tx1">
                  <a:lumMod val="65000"/>
                  <a:lumOff val="35000"/>
                </a:schemeClr>
              </a:solidFill>
              <a:latin typeface="Nunito Sans" pitchFamily="2" charset="77"/>
            </a:endParaRPr>
          </a:p>
        </p:txBody>
      </p:sp>
    </p:spTree>
    <p:extLst>
      <p:ext uri="{BB962C8B-B14F-4D97-AF65-F5344CB8AC3E}">
        <p14:creationId xmlns:p14="http://schemas.microsoft.com/office/powerpoint/2010/main" val="2736337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22D017-C890-4A57-4293-9B75156C3F3E}"/>
              </a:ext>
            </a:extLst>
          </p:cNvPr>
          <p:cNvSpPr txBox="1"/>
          <p:nvPr/>
        </p:nvSpPr>
        <p:spPr>
          <a:xfrm>
            <a:off x="1953031" y="1824885"/>
            <a:ext cx="8526712" cy="2140968"/>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7200" cap="all">
                <a:solidFill>
                  <a:schemeClr val="tx2"/>
                </a:solidFill>
                <a:latin typeface="+mj-lt"/>
                <a:ea typeface="+mj-ea"/>
                <a:cs typeface="+mj-cs"/>
              </a:rPr>
              <a:t>CRUD Operations</a:t>
            </a:r>
          </a:p>
        </p:txBody>
      </p:sp>
    </p:spTree>
    <p:extLst>
      <p:ext uri="{BB962C8B-B14F-4D97-AF65-F5344CB8AC3E}">
        <p14:creationId xmlns:p14="http://schemas.microsoft.com/office/powerpoint/2010/main" val="1856521481"/>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1"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2" name="Rectangle 10">
            <a:extLst>
              <a:ext uri="{FF2B5EF4-FFF2-40B4-BE49-F238E27FC236}">
                <a16:creationId xmlns:a16="http://schemas.microsoft.com/office/drawing/2014/main" id="{AB4FFECA-0832-4FE3-B587-054A0F2D80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7C3707-A4AF-DF08-CABF-06B0C0CF2714}"/>
              </a:ext>
            </a:extLst>
          </p:cNvPr>
          <p:cNvSpPr txBox="1"/>
          <p:nvPr/>
        </p:nvSpPr>
        <p:spPr>
          <a:xfrm>
            <a:off x="1611532" y="882529"/>
            <a:ext cx="9210233" cy="3537912"/>
          </a:xfrm>
          <a:prstGeom prst="rect">
            <a:avLst/>
          </a:prstGeom>
        </p:spPr>
        <p:txBody>
          <a:bodyPr vert="horz" lIns="91440" tIns="45720" rIns="91440" bIns="45720" rtlCol="0" anchor="b">
            <a:normAutofit/>
          </a:bodyPr>
          <a:lstStyle/>
          <a:p>
            <a:pPr marL="384048" indent="-384048" algn="ctr" defTabSz="914400">
              <a:lnSpc>
                <a:spcPct val="90000"/>
              </a:lnSpc>
              <a:spcBef>
                <a:spcPct val="0"/>
              </a:spcBef>
              <a:spcAft>
                <a:spcPts val="200"/>
              </a:spcAft>
            </a:pPr>
            <a:r>
              <a:rPr lang="en-US" sz="8200" cap="all" spc="800">
                <a:solidFill>
                  <a:schemeClr val="tx2"/>
                </a:solidFill>
                <a:latin typeface="+mj-lt"/>
                <a:ea typeface="+mj-ea"/>
                <a:cs typeface="+mj-cs"/>
              </a:rPr>
              <a:t>The lifecycle of a resource in Terraform</a:t>
            </a:r>
          </a:p>
        </p:txBody>
      </p:sp>
      <p:sp>
        <p:nvSpPr>
          <p:cNvPr id="33" name="Freeform: Shape 12">
            <a:extLst>
              <a:ext uri="{FF2B5EF4-FFF2-40B4-BE49-F238E27FC236}">
                <a16:creationId xmlns:a16="http://schemas.microsoft.com/office/drawing/2014/main" id="{C65858E6-5C0F-4AAE-A1AC-29BA07FFE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73999"/>
            <a:ext cx="12433300" cy="1823699"/>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653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16"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4118" name="Rectangle 4117">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20" name="Rectangle 4119">
            <a:extLst>
              <a:ext uri="{FF2B5EF4-FFF2-40B4-BE49-F238E27FC236}">
                <a16:creationId xmlns:a16="http://schemas.microsoft.com/office/drawing/2014/main" id="{CE606343-BADE-4565-AB89-E9EF7E25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rgbClr val="736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2" name="Rectangle 4121">
            <a:extLst>
              <a:ext uri="{FF2B5EF4-FFF2-40B4-BE49-F238E27FC236}">
                <a16:creationId xmlns:a16="http://schemas.microsoft.com/office/drawing/2014/main" id="{39E183BD-2932-401F-8B53-E247764B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452" y="489839"/>
            <a:ext cx="11460395" cy="6018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The Terraform Resource Lifecycle | The Dungeons">
            <a:extLst>
              <a:ext uri="{FF2B5EF4-FFF2-40B4-BE49-F238E27FC236}">
                <a16:creationId xmlns:a16="http://schemas.microsoft.com/office/drawing/2014/main" id="{C0E2016D-EFB5-D4B2-3737-094EF80EB3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30363" y="812564"/>
            <a:ext cx="5372572" cy="5372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399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7E40-E22C-3696-7514-EAA2C643DCAE}"/>
              </a:ext>
            </a:extLst>
          </p:cNvPr>
          <p:cNvSpPr>
            <a:spLocks noGrp="1"/>
          </p:cNvSpPr>
          <p:nvPr>
            <p:ph type="title"/>
          </p:nvPr>
        </p:nvSpPr>
        <p:spPr/>
        <p:txBody>
          <a:bodyPr/>
          <a:lstStyle/>
          <a:p>
            <a:r>
              <a:rPr lang="en-VN" dirty="0"/>
              <a:t>Summary</a:t>
            </a:r>
          </a:p>
        </p:txBody>
      </p:sp>
      <p:sp>
        <p:nvSpPr>
          <p:cNvPr id="3" name="TextBox 2">
            <a:extLst>
              <a:ext uri="{FF2B5EF4-FFF2-40B4-BE49-F238E27FC236}">
                <a16:creationId xmlns:a16="http://schemas.microsoft.com/office/drawing/2014/main" id="{F4071047-9F61-780D-3D04-4D881226E9EB}"/>
              </a:ext>
            </a:extLst>
          </p:cNvPr>
          <p:cNvSpPr txBox="1"/>
          <p:nvPr/>
        </p:nvSpPr>
        <p:spPr>
          <a:xfrm>
            <a:off x="1276451" y="1822450"/>
            <a:ext cx="9543125" cy="3139321"/>
          </a:xfrm>
          <a:prstGeom prst="rect">
            <a:avLst/>
          </a:prstGeom>
          <a:noFill/>
        </p:spPr>
        <p:txBody>
          <a:bodyPr wrap="none" rtlCol="0">
            <a:spAutoFit/>
          </a:bodyPr>
          <a:lstStyle/>
          <a:p>
            <a:pPr marL="285750" indent="-285750">
              <a:buFont typeface="Arial" panose="020B0604020202020204" pitchFamily="34" charset="0"/>
              <a:buChar char="•"/>
            </a:pPr>
            <a:r>
              <a:rPr lang="en-US" sz="1800" dirty="0">
                <a:solidFill>
                  <a:srgbClr val="232323"/>
                </a:solidFill>
                <a:effectLst/>
                <a:latin typeface="NewBaskerville"/>
              </a:rPr>
              <a:t>Each managed resource has life cycle function hooks associated with it: </a:t>
            </a:r>
          </a:p>
          <a:p>
            <a:r>
              <a:rPr lang="en-US" sz="1800" dirty="0">
                <a:solidFill>
                  <a:srgbClr val="232323"/>
                </a:solidFill>
                <a:effectLst/>
                <a:latin typeface="Courier" panose="02070309020205020404" pitchFamily="49" charset="0"/>
              </a:rPr>
              <a:t>Create()</a:t>
            </a:r>
            <a:r>
              <a:rPr lang="en-US" sz="1800" dirty="0">
                <a:solidFill>
                  <a:srgbClr val="232323"/>
                </a:solidFill>
                <a:effectLst/>
                <a:latin typeface="NewBaskerville"/>
              </a:rPr>
              <a:t>, </a:t>
            </a:r>
            <a:r>
              <a:rPr lang="en-US" sz="1800" dirty="0">
                <a:solidFill>
                  <a:srgbClr val="232323"/>
                </a:solidFill>
                <a:effectLst/>
                <a:latin typeface="Courier" panose="02070309020205020404" pitchFamily="49" charset="0"/>
              </a:rPr>
              <a:t>Read()</a:t>
            </a:r>
            <a:r>
              <a:rPr lang="en-US" sz="1800" dirty="0">
                <a:solidFill>
                  <a:srgbClr val="232323"/>
                </a:solidFill>
                <a:effectLst/>
                <a:latin typeface="NewBaskerville"/>
              </a:rPr>
              <a:t>, </a:t>
            </a:r>
            <a:r>
              <a:rPr lang="en-US" sz="1800" dirty="0">
                <a:solidFill>
                  <a:srgbClr val="232323"/>
                </a:solidFill>
                <a:effectLst/>
                <a:latin typeface="Courier" panose="02070309020205020404" pitchFamily="49" charset="0"/>
              </a:rPr>
              <a:t>Update()</a:t>
            </a:r>
            <a:r>
              <a:rPr lang="en-US" sz="1800" dirty="0">
                <a:solidFill>
                  <a:srgbClr val="232323"/>
                </a:solidFill>
                <a:effectLst/>
                <a:latin typeface="NewBaskerville"/>
              </a:rPr>
              <a:t>, and </a:t>
            </a:r>
            <a:r>
              <a:rPr lang="en-US" sz="1800" dirty="0">
                <a:solidFill>
                  <a:srgbClr val="232323"/>
                </a:solidFill>
                <a:effectLst/>
                <a:latin typeface="Courier" panose="02070309020205020404" pitchFamily="49" charset="0"/>
              </a:rPr>
              <a:t>Delete()</a:t>
            </a:r>
            <a:r>
              <a:rPr lang="en-US" sz="1800" dirty="0">
                <a:solidFill>
                  <a:srgbClr val="232323"/>
                </a:solidFill>
                <a:effectLst/>
                <a:latin typeface="NewBaskerville"/>
              </a:rPr>
              <a:t>. </a:t>
            </a:r>
          </a:p>
          <a:p>
            <a:r>
              <a:rPr lang="en-US" sz="1800" dirty="0">
                <a:solidFill>
                  <a:srgbClr val="232323"/>
                </a:solidFill>
                <a:effectLst/>
                <a:latin typeface="NewBaskerville"/>
              </a:rPr>
              <a:t>Terraform invokes these function hooks as part of its normal operations.</a:t>
            </a:r>
            <a:br>
              <a:rPr lang="en-US" sz="1800" dirty="0">
                <a:solidFill>
                  <a:srgbClr val="232323"/>
                </a:solidFill>
                <a:effectLst/>
                <a:latin typeface="NewBaskerville"/>
              </a:rPr>
            </a:br>
            <a:r>
              <a:rPr lang="en-US" sz="1800" dirty="0">
                <a:solidFill>
                  <a:srgbClr val="232323"/>
                </a:solidFill>
                <a:effectLst/>
                <a:latin typeface="NewBaskerville"/>
              </a:rPr>
              <a:t> </a:t>
            </a:r>
            <a:endParaRPr lang="en-US" dirty="0">
              <a:effectLst/>
            </a:endParaRPr>
          </a:p>
          <a:p>
            <a:pPr marL="285750" indent="-285750">
              <a:buFont typeface="Arial" panose="020B0604020202020204" pitchFamily="34" charset="0"/>
              <a:buChar char="•"/>
            </a:pPr>
            <a:r>
              <a:rPr lang="en-US" sz="1800" dirty="0">
                <a:solidFill>
                  <a:srgbClr val="232323"/>
                </a:solidFill>
                <a:effectLst/>
                <a:latin typeface="NewBaskerville"/>
              </a:rPr>
              <a:t>Changing Terraform configuration code and running </a:t>
            </a:r>
            <a:r>
              <a:rPr lang="en-US" sz="1800" dirty="0">
                <a:solidFill>
                  <a:srgbClr val="232323"/>
                </a:solidFill>
                <a:effectLst/>
                <a:latin typeface="Courier" panose="02070309020205020404" pitchFamily="49" charset="0"/>
              </a:rPr>
              <a:t>terraform apply </a:t>
            </a:r>
          </a:p>
          <a:p>
            <a:r>
              <a:rPr lang="en-US" sz="1800" dirty="0">
                <a:solidFill>
                  <a:srgbClr val="232323"/>
                </a:solidFill>
                <a:effectLst/>
                <a:latin typeface="NewBaskerville"/>
              </a:rPr>
              <a:t>will update an existing managed resource. You can also use </a:t>
            </a:r>
            <a:r>
              <a:rPr lang="en-US" sz="1800" dirty="0">
                <a:solidFill>
                  <a:srgbClr val="232323"/>
                </a:solidFill>
                <a:effectLst/>
                <a:latin typeface="Courier" panose="02070309020205020404" pitchFamily="49" charset="0"/>
              </a:rPr>
              <a:t>terraform refresh </a:t>
            </a:r>
          </a:p>
          <a:p>
            <a:r>
              <a:rPr lang="en-US" sz="1800" dirty="0">
                <a:solidFill>
                  <a:srgbClr val="232323"/>
                </a:solidFill>
                <a:effectLst/>
                <a:latin typeface="NewBaskerville"/>
              </a:rPr>
              <a:t>to update the state file based on what is currently deployed. </a:t>
            </a:r>
            <a:br>
              <a:rPr lang="en-US" sz="1800" dirty="0">
                <a:solidFill>
                  <a:srgbClr val="232323"/>
                </a:solidFill>
                <a:effectLst/>
                <a:latin typeface="NewBaskerville"/>
              </a:rPr>
            </a:br>
            <a:endParaRPr lang="en-US" dirty="0">
              <a:effectLst/>
            </a:endParaRPr>
          </a:p>
          <a:p>
            <a:pPr marL="285750" indent="-285750">
              <a:buFont typeface="Arial" panose="020B0604020202020204" pitchFamily="34" charset="0"/>
              <a:buChar char="•"/>
            </a:pPr>
            <a:r>
              <a:rPr lang="en-US" sz="1800" dirty="0">
                <a:solidFill>
                  <a:srgbClr val="232323"/>
                </a:solidFill>
                <a:effectLst/>
                <a:latin typeface="NewBaskerville"/>
              </a:rPr>
              <a:t>Terraform reads the state file during a plan to decide what actions to take during an </a:t>
            </a:r>
            <a:r>
              <a:rPr lang="en-US" sz="1800" dirty="0">
                <a:solidFill>
                  <a:srgbClr val="232323"/>
                </a:solidFill>
                <a:effectLst/>
                <a:latin typeface="Courier" panose="02070309020205020404" pitchFamily="49" charset="0"/>
              </a:rPr>
              <a:t>apply</a:t>
            </a:r>
            <a:r>
              <a:rPr lang="en-US" sz="1800" dirty="0">
                <a:solidFill>
                  <a:srgbClr val="232323"/>
                </a:solidFill>
                <a:effectLst/>
                <a:latin typeface="NewBaskerville"/>
              </a:rPr>
              <a:t>.</a:t>
            </a:r>
          </a:p>
          <a:p>
            <a:r>
              <a:rPr lang="en-US" sz="1800" dirty="0">
                <a:solidFill>
                  <a:srgbClr val="232323"/>
                </a:solidFill>
                <a:effectLst/>
                <a:latin typeface="NewBaskerville"/>
              </a:rPr>
              <a:t>It’s important not to lose the state file, or Terraform will lose track of all the resources it’s managing </a:t>
            </a:r>
            <a:endParaRPr lang="en-US" dirty="0">
              <a:effectLst/>
            </a:endParaRPr>
          </a:p>
          <a:p>
            <a:endParaRPr lang="en-VN" dirty="0"/>
          </a:p>
        </p:txBody>
      </p:sp>
    </p:spTree>
    <p:extLst>
      <p:ext uri="{BB962C8B-B14F-4D97-AF65-F5344CB8AC3E}">
        <p14:creationId xmlns:p14="http://schemas.microsoft.com/office/powerpoint/2010/main" val="3007919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194" name="Picture 2" descr="To Be Continued&quot; Images – Browse 657 Stock Photos, Vectors, and Video |  Adobe Stock">
            <a:extLst>
              <a:ext uri="{FF2B5EF4-FFF2-40B4-BE49-F238E27FC236}">
                <a16:creationId xmlns:a16="http://schemas.microsoft.com/office/drawing/2014/main" id="{07B9CA37-A772-6CEB-F6A6-DAAF546073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91" r="-1" b="-1"/>
          <a:stretch/>
        </p:blipFill>
        <p:spPr bwMode="auto">
          <a:xfrm>
            <a:off x="20" y="10"/>
            <a:ext cx="12433280" cy="6997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369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63B0C52-2EE0-45D0-B24F-A1BCE8BD3663}"/>
              </a:ext>
            </a:extLst>
          </p:cNvPr>
          <p:cNvSpPr txBox="1"/>
          <p:nvPr/>
        </p:nvSpPr>
        <p:spPr>
          <a:xfrm>
            <a:off x="1243331" y="1146371"/>
            <a:ext cx="9830657" cy="3588391"/>
          </a:xfrm>
          <a:prstGeom prst="rect">
            <a:avLst/>
          </a:prstGeom>
        </p:spPr>
        <p:txBody>
          <a:bodyPr vert="horz" lIns="91440" tIns="45720" rIns="91440" bIns="45720" rtlCol="0" anchor="ctr">
            <a:normAutofit/>
          </a:bodyPr>
          <a:lstStyle/>
          <a:p>
            <a:pPr indent="-384048" defTabSz="914400">
              <a:lnSpc>
                <a:spcPct val="94000"/>
              </a:lnSpc>
              <a:spcAft>
                <a:spcPts val="200"/>
              </a:spcAft>
              <a:buFont typeface="Franklin Gothic Book" panose="020B0503020102020204" pitchFamily="34" charset="0"/>
            </a:pPr>
            <a:endParaRPr lang="en-US" sz="2800" dirty="0">
              <a:solidFill>
                <a:schemeClr val="tx2"/>
              </a:solidFill>
            </a:endParaRPr>
          </a:p>
        </p:txBody>
      </p:sp>
      <p:sp>
        <p:nvSpPr>
          <p:cNvPr id="3" name="TextBox 2">
            <a:extLst>
              <a:ext uri="{FF2B5EF4-FFF2-40B4-BE49-F238E27FC236}">
                <a16:creationId xmlns:a16="http://schemas.microsoft.com/office/drawing/2014/main" id="{5E7B64F8-F97D-3089-7541-2A7F7B615377}"/>
              </a:ext>
            </a:extLst>
          </p:cNvPr>
          <p:cNvSpPr txBox="1"/>
          <p:nvPr/>
        </p:nvSpPr>
        <p:spPr>
          <a:xfrm>
            <a:off x="2101850" y="2959616"/>
            <a:ext cx="8753935" cy="584775"/>
          </a:xfrm>
          <a:prstGeom prst="rect">
            <a:avLst/>
          </a:prstGeom>
          <a:noFill/>
        </p:spPr>
        <p:txBody>
          <a:bodyPr wrap="none" rtlCol="0">
            <a:spAutoFit/>
          </a:bodyPr>
          <a:lstStyle/>
          <a:p>
            <a:r>
              <a:rPr lang="en-US" sz="3200" dirty="0">
                <a:solidFill>
                  <a:srgbClr val="232323"/>
                </a:solidFill>
                <a:effectLst/>
                <a:latin typeface="NewBaskerville"/>
              </a:rPr>
              <a:t>Chapter 3 is our first look at variables and functions</a:t>
            </a:r>
            <a:endParaRPr lang="en-VN" sz="3200" dirty="0"/>
          </a:p>
        </p:txBody>
      </p:sp>
    </p:spTree>
    <p:extLst>
      <p:ext uri="{BB962C8B-B14F-4D97-AF65-F5344CB8AC3E}">
        <p14:creationId xmlns:p14="http://schemas.microsoft.com/office/powerpoint/2010/main" val="706786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3B2A7-D808-E390-893E-18DEF4A57DAF}"/>
              </a:ext>
            </a:extLst>
          </p:cNvPr>
          <p:cNvSpPr txBox="1"/>
          <p:nvPr/>
        </p:nvSpPr>
        <p:spPr>
          <a:xfrm>
            <a:off x="652749" y="2821294"/>
            <a:ext cx="4089666" cy="3543280"/>
          </a:xfrm>
          <a:prstGeom prst="rect">
            <a:avLst/>
          </a:prstGeom>
        </p:spPr>
        <p:txBody>
          <a:bodyPr vert="horz" lIns="91440" tIns="45720" rIns="91440" bIns="45720" rtlCol="0">
            <a:normAutofit/>
          </a:bodyPr>
          <a:lstStyle/>
          <a:p>
            <a:pPr marL="1298448" lvl="2" indent="-384048" defTabSz="914400">
              <a:lnSpc>
                <a:spcPct val="94000"/>
              </a:lnSpc>
              <a:spcAft>
                <a:spcPts val="200"/>
              </a:spcAft>
              <a:buFont typeface="Franklin Gothic Book" panose="020B0503020102020204" pitchFamily="34" charset="0"/>
            </a:pPr>
            <a:r>
              <a:rPr lang="en-US" sz="9600" dirty="0">
                <a:solidFill>
                  <a:schemeClr val="tx2"/>
                </a:solidFill>
              </a:rPr>
              <a:t>Q&amp;A</a:t>
            </a:r>
          </a:p>
        </p:txBody>
      </p:sp>
      <p:pic>
        <p:nvPicPr>
          <p:cNvPr id="6" name="Graphic 5" descr="Questions">
            <a:extLst>
              <a:ext uri="{FF2B5EF4-FFF2-40B4-BE49-F238E27FC236}">
                <a16:creationId xmlns:a16="http://schemas.microsoft.com/office/drawing/2014/main" id="{06932F60-96AF-EE57-376E-B2C7F0BB0D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9751" y="757954"/>
            <a:ext cx="5490634" cy="5490634"/>
          </a:xfrm>
          <a:prstGeom prst="rect">
            <a:avLst/>
          </a:prstGeom>
        </p:spPr>
      </p:pic>
    </p:spTree>
    <p:extLst>
      <p:ext uri="{BB962C8B-B14F-4D97-AF65-F5344CB8AC3E}">
        <p14:creationId xmlns:p14="http://schemas.microsoft.com/office/powerpoint/2010/main" val="81627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A207E883-C6F7-A8C2-FF33-AB538768AC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3270" y="1593850"/>
            <a:ext cx="5421479" cy="36730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635372-1AD6-EA9F-1F54-63A151CE5FC9}"/>
              </a:ext>
            </a:extLst>
          </p:cNvPr>
          <p:cNvSpPr txBox="1"/>
          <p:nvPr/>
        </p:nvSpPr>
        <p:spPr>
          <a:xfrm>
            <a:off x="6826251" y="1210962"/>
            <a:ext cx="43434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All resource types of Terraform implement a CRUD Interface.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 this CRUD Interface there will be functions like Create(), Read(), Update(), Delete() and these functions will be executed if the right conditions are met.</a:t>
            </a:r>
          </a:p>
          <a:p>
            <a:pPr marL="285750" indent="-285750">
              <a:buFont typeface="Arial" panose="020B0604020202020204" pitchFamily="34" charset="0"/>
              <a:buChar char="•"/>
            </a:pPr>
            <a:r>
              <a:rPr lang="en-US" sz="1800" dirty="0">
                <a:effectLst/>
                <a:latin typeface="Arial" panose="020B0604020202020204" pitchFamily="34" charset="0"/>
                <a:cs typeface="Arial" panose="020B0604020202020204" pitchFamily="34" charset="0"/>
              </a:rPr>
              <a:t>The two resources in Terraform: a managed resource and an unmanaged data source. The managed resource implements full CRUD, while the data source only implements Read(). </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VN" dirty="0"/>
          </a:p>
        </p:txBody>
      </p:sp>
    </p:spTree>
    <p:extLst>
      <p:ext uri="{BB962C8B-B14F-4D97-AF65-F5344CB8AC3E}">
        <p14:creationId xmlns:p14="http://schemas.microsoft.com/office/powerpoint/2010/main" val="3403006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8" name="Rectangle 27">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0" name="Rectangle 29">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73CFEFE-3730-C533-3E52-7D37D54CA956}"/>
              </a:ext>
            </a:extLst>
          </p:cNvPr>
          <p:cNvSpPr txBox="1"/>
          <p:nvPr/>
        </p:nvSpPr>
        <p:spPr>
          <a:xfrm>
            <a:off x="3168650" y="1136650"/>
            <a:ext cx="9420671" cy="322046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900" spc="800" dirty="0">
                <a:solidFill>
                  <a:schemeClr val="tx1">
                    <a:lumMod val="95000"/>
                    <a:lumOff val="5000"/>
                  </a:schemeClr>
                </a:solidFill>
                <a:latin typeface="Arial" panose="020B0604020202020204" pitchFamily="34" charset="0"/>
                <a:ea typeface="+mj-ea"/>
                <a:cs typeface="Arial" panose="020B0604020202020204" pitchFamily="34" charset="0"/>
              </a:rPr>
              <a:t>Let’s do a demo about </a:t>
            </a:r>
          </a:p>
          <a:p>
            <a:pPr defTabSz="914400">
              <a:lnSpc>
                <a:spcPct val="90000"/>
              </a:lnSpc>
              <a:spcBef>
                <a:spcPct val="0"/>
              </a:spcBef>
              <a:spcAft>
                <a:spcPts val="600"/>
              </a:spcAft>
            </a:pPr>
            <a:r>
              <a:rPr lang="en-US" sz="4900" spc="800" dirty="0">
                <a:solidFill>
                  <a:schemeClr val="tx1">
                    <a:lumMod val="95000"/>
                    <a:lumOff val="5000"/>
                  </a:schemeClr>
                </a:solidFill>
                <a:latin typeface="Arial" panose="020B0604020202020204" pitchFamily="34" charset="0"/>
                <a:ea typeface="+mj-ea"/>
                <a:cs typeface="Arial" panose="020B0604020202020204" pitchFamily="34" charset="0"/>
              </a:rPr>
              <a:t>AWS simple cloud storage (S3)</a:t>
            </a:r>
          </a:p>
        </p:txBody>
      </p:sp>
      <p:sp>
        <p:nvSpPr>
          <p:cNvPr id="32" name="Freeform: Shape 31">
            <a:extLst>
              <a:ext uri="{FF2B5EF4-FFF2-40B4-BE49-F238E27FC236}">
                <a16:creationId xmlns:a16="http://schemas.microsoft.com/office/drawing/2014/main" id="{68A549F5-BF47-4351-BA22-B59919984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2979553" cy="6997700"/>
          </a:xfrm>
          <a:custGeom>
            <a:avLst/>
            <a:gdLst>
              <a:gd name="connsiteX0" fmla="*/ 0 w 2921728"/>
              <a:gd name="connsiteY0" fmla="*/ 0 h 6858000"/>
              <a:gd name="connsiteX1" fmla="*/ 2035903 w 2921728"/>
              <a:gd name="connsiteY1" fmla="*/ 0 h 6858000"/>
              <a:gd name="connsiteX2" fmla="*/ 2202677 w 2921728"/>
              <a:gd name="connsiteY2" fmla="*/ 0 h 6858000"/>
              <a:gd name="connsiteX3" fmla="*/ 2745516 w 2921728"/>
              <a:gd name="connsiteY3" fmla="*/ 0 h 6858000"/>
              <a:gd name="connsiteX4" fmla="*/ 2747103 w 2921728"/>
              <a:gd name="connsiteY4" fmla="*/ 68263 h 6858000"/>
              <a:gd name="connsiteX5" fmla="*/ 2755041 w 2921728"/>
              <a:gd name="connsiteY5" fmla="*/ 128588 h 6858000"/>
              <a:gd name="connsiteX6" fmla="*/ 2766153 w 2921728"/>
              <a:gd name="connsiteY6" fmla="*/ 180975 h 6858000"/>
              <a:gd name="connsiteX7" fmla="*/ 2780441 w 2921728"/>
              <a:gd name="connsiteY7" fmla="*/ 227013 h 6858000"/>
              <a:gd name="connsiteX8" fmla="*/ 2796316 w 2921728"/>
              <a:gd name="connsiteY8" fmla="*/ 268288 h 6858000"/>
              <a:gd name="connsiteX9" fmla="*/ 2815366 w 2921728"/>
              <a:gd name="connsiteY9" fmla="*/ 304800 h 6858000"/>
              <a:gd name="connsiteX10" fmla="*/ 2834416 w 2921728"/>
              <a:gd name="connsiteY10" fmla="*/ 342900 h 6858000"/>
              <a:gd name="connsiteX11" fmla="*/ 2853466 w 2921728"/>
              <a:gd name="connsiteY11" fmla="*/ 381000 h 6858000"/>
              <a:gd name="connsiteX12" fmla="*/ 2869341 w 2921728"/>
              <a:gd name="connsiteY12" fmla="*/ 417513 h 6858000"/>
              <a:gd name="connsiteX13" fmla="*/ 2885216 w 2921728"/>
              <a:gd name="connsiteY13" fmla="*/ 458788 h 6858000"/>
              <a:gd name="connsiteX14" fmla="*/ 2901091 w 2921728"/>
              <a:gd name="connsiteY14" fmla="*/ 504825 h 6858000"/>
              <a:gd name="connsiteX15" fmla="*/ 2912203 w 2921728"/>
              <a:gd name="connsiteY15" fmla="*/ 557213 h 6858000"/>
              <a:gd name="connsiteX16" fmla="*/ 2918553 w 2921728"/>
              <a:gd name="connsiteY16" fmla="*/ 617538 h 6858000"/>
              <a:gd name="connsiteX17" fmla="*/ 2921728 w 2921728"/>
              <a:gd name="connsiteY17" fmla="*/ 685800 h 6858000"/>
              <a:gd name="connsiteX18" fmla="*/ 2918553 w 2921728"/>
              <a:gd name="connsiteY18" fmla="*/ 754063 h 6858000"/>
              <a:gd name="connsiteX19" fmla="*/ 2912203 w 2921728"/>
              <a:gd name="connsiteY19" fmla="*/ 814388 h 6858000"/>
              <a:gd name="connsiteX20" fmla="*/ 2901091 w 2921728"/>
              <a:gd name="connsiteY20" fmla="*/ 866775 h 6858000"/>
              <a:gd name="connsiteX21" fmla="*/ 2885216 w 2921728"/>
              <a:gd name="connsiteY21" fmla="*/ 912813 h 6858000"/>
              <a:gd name="connsiteX22" fmla="*/ 2869341 w 2921728"/>
              <a:gd name="connsiteY22" fmla="*/ 954088 h 6858000"/>
              <a:gd name="connsiteX23" fmla="*/ 2853466 w 2921728"/>
              <a:gd name="connsiteY23" fmla="*/ 990600 h 6858000"/>
              <a:gd name="connsiteX24" fmla="*/ 2834416 w 2921728"/>
              <a:gd name="connsiteY24" fmla="*/ 1028700 h 6858000"/>
              <a:gd name="connsiteX25" fmla="*/ 2815366 w 2921728"/>
              <a:gd name="connsiteY25" fmla="*/ 1066800 h 6858000"/>
              <a:gd name="connsiteX26" fmla="*/ 2796316 w 2921728"/>
              <a:gd name="connsiteY26" fmla="*/ 1103313 h 6858000"/>
              <a:gd name="connsiteX27" fmla="*/ 2780441 w 2921728"/>
              <a:gd name="connsiteY27" fmla="*/ 1144588 h 6858000"/>
              <a:gd name="connsiteX28" fmla="*/ 2766153 w 2921728"/>
              <a:gd name="connsiteY28" fmla="*/ 1190625 h 6858000"/>
              <a:gd name="connsiteX29" fmla="*/ 2755041 w 2921728"/>
              <a:gd name="connsiteY29" fmla="*/ 1243013 h 6858000"/>
              <a:gd name="connsiteX30" fmla="*/ 2747103 w 2921728"/>
              <a:gd name="connsiteY30" fmla="*/ 1303338 h 6858000"/>
              <a:gd name="connsiteX31" fmla="*/ 2745516 w 2921728"/>
              <a:gd name="connsiteY31" fmla="*/ 1371600 h 6858000"/>
              <a:gd name="connsiteX32" fmla="*/ 2747103 w 2921728"/>
              <a:gd name="connsiteY32" fmla="*/ 1439863 h 6858000"/>
              <a:gd name="connsiteX33" fmla="*/ 2755041 w 2921728"/>
              <a:gd name="connsiteY33" fmla="*/ 1500188 h 6858000"/>
              <a:gd name="connsiteX34" fmla="*/ 2766153 w 2921728"/>
              <a:gd name="connsiteY34" fmla="*/ 1552575 h 6858000"/>
              <a:gd name="connsiteX35" fmla="*/ 2780441 w 2921728"/>
              <a:gd name="connsiteY35" fmla="*/ 1598613 h 6858000"/>
              <a:gd name="connsiteX36" fmla="*/ 2796316 w 2921728"/>
              <a:gd name="connsiteY36" fmla="*/ 1639888 h 6858000"/>
              <a:gd name="connsiteX37" fmla="*/ 2815366 w 2921728"/>
              <a:gd name="connsiteY37" fmla="*/ 1676400 h 6858000"/>
              <a:gd name="connsiteX38" fmla="*/ 2834416 w 2921728"/>
              <a:gd name="connsiteY38" fmla="*/ 1714500 h 6858000"/>
              <a:gd name="connsiteX39" fmla="*/ 2853466 w 2921728"/>
              <a:gd name="connsiteY39" fmla="*/ 1752600 h 6858000"/>
              <a:gd name="connsiteX40" fmla="*/ 2869341 w 2921728"/>
              <a:gd name="connsiteY40" fmla="*/ 1789113 h 6858000"/>
              <a:gd name="connsiteX41" fmla="*/ 2885216 w 2921728"/>
              <a:gd name="connsiteY41" fmla="*/ 1830388 h 6858000"/>
              <a:gd name="connsiteX42" fmla="*/ 2901091 w 2921728"/>
              <a:gd name="connsiteY42" fmla="*/ 1876425 h 6858000"/>
              <a:gd name="connsiteX43" fmla="*/ 2912203 w 2921728"/>
              <a:gd name="connsiteY43" fmla="*/ 1928813 h 6858000"/>
              <a:gd name="connsiteX44" fmla="*/ 2918553 w 2921728"/>
              <a:gd name="connsiteY44" fmla="*/ 1989138 h 6858000"/>
              <a:gd name="connsiteX45" fmla="*/ 2921728 w 2921728"/>
              <a:gd name="connsiteY45" fmla="*/ 2057400 h 6858000"/>
              <a:gd name="connsiteX46" fmla="*/ 2918553 w 2921728"/>
              <a:gd name="connsiteY46" fmla="*/ 2125663 h 6858000"/>
              <a:gd name="connsiteX47" fmla="*/ 2912203 w 2921728"/>
              <a:gd name="connsiteY47" fmla="*/ 2185988 h 6858000"/>
              <a:gd name="connsiteX48" fmla="*/ 2901091 w 2921728"/>
              <a:gd name="connsiteY48" fmla="*/ 2238375 h 6858000"/>
              <a:gd name="connsiteX49" fmla="*/ 2885216 w 2921728"/>
              <a:gd name="connsiteY49" fmla="*/ 2284413 h 6858000"/>
              <a:gd name="connsiteX50" fmla="*/ 2869341 w 2921728"/>
              <a:gd name="connsiteY50" fmla="*/ 2325688 h 6858000"/>
              <a:gd name="connsiteX51" fmla="*/ 2853466 w 2921728"/>
              <a:gd name="connsiteY51" fmla="*/ 2362200 h 6858000"/>
              <a:gd name="connsiteX52" fmla="*/ 2834416 w 2921728"/>
              <a:gd name="connsiteY52" fmla="*/ 2400300 h 6858000"/>
              <a:gd name="connsiteX53" fmla="*/ 2815366 w 2921728"/>
              <a:gd name="connsiteY53" fmla="*/ 2438400 h 6858000"/>
              <a:gd name="connsiteX54" fmla="*/ 2796316 w 2921728"/>
              <a:gd name="connsiteY54" fmla="*/ 2474913 h 6858000"/>
              <a:gd name="connsiteX55" fmla="*/ 2780441 w 2921728"/>
              <a:gd name="connsiteY55" fmla="*/ 2516188 h 6858000"/>
              <a:gd name="connsiteX56" fmla="*/ 2766153 w 2921728"/>
              <a:gd name="connsiteY56" fmla="*/ 2562225 h 6858000"/>
              <a:gd name="connsiteX57" fmla="*/ 2755041 w 2921728"/>
              <a:gd name="connsiteY57" fmla="*/ 2614613 h 6858000"/>
              <a:gd name="connsiteX58" fmla="*/ 2747103 w 2921728"/>
              <a:gd name="connsiteY58" fmla="*/ 2674938 h 6858000"/>
              <a:gd name="connsiteX59" fmla="*/ 2745516 w 2921728"/>
              <a:gd name="connsiteY59" fmla="*/ 2743200 h 6858000"/>
              <a:gd name="connsiteX60" fmla="*/ 2747103 w 2921728"/>
              <a:gd name="connsiteY60" fmla="*/ 2811463 h 6858000"/>
              <a:gd name="connsiteX61" fmla="*/ 2755041 w 2921728"/>
              <a:gd name="connsiteY61" fmla="*/ 2871788 h 6858000"/>
              <a:gd name="connsiteX62" fmla="*/ 2766153 w 2921728"/>
              <a:gd name="connsiteY62" fmla="*/ 2924175 h 6858000"/>
              <a:gd name="connsiteX63" fmla="*/ 2780441 w 2921728"/>
              <a:gd name="connsiteY63" fmla="*/ 2970213 h 6858000"/>
              <a:gd name="connsiteX64" fmla="*/ 2796316 w 2921728"/>
              <a:gd name="connsiteY64" fmla="*/ 3011488 h 6858000"/>
              <a:gd name="connsiteX65" fmla="*/ 2815366 w 2921728"/>
              <a:gd name="connsiteY65" fmla="*/ 3048000 h 6858000"/>
              <a:gd name="connsiteX66" fmla="*/ 2834416 w 2921728"/>
              <a:gd name="connsiteY66" fmla="*/ 3086100 h 6858000"/>
              <a:gd name="connsiteX67" fmla="*/ 2853466 w 2921728"/>
              <a:gd name="connsiteY67" fmla="*/ 3124200 h 6858000"/>
              <a:gd name="connsiteX68" fmla="*/ 2869341 w 2921728"/>
              <a:gd name="connsiteY68" fmla="*/ 3160713 h 6858000"/>
              <a:gd name="connsiteX69" fmla="*/ 2885216 w 2921728"/>
              <a:gd name="connsiteY69" fmla="*/ 3201988 h 6858000"/>
              <a:gd name="connsiteX70" fmla="*/ 2901091 w 2921728"/>
              <a:gd name="connsiteY70" fmla="*/ 3248025 h 6858000"/>
              <a:gd name="connsiteX71" fmla="*/ 2912203 w 2921728"/>
              <a:gd name="connsiteY71" fmla="*/ 3300413 h 6858000"/>
              <a:gd name="connsiteX72" fmla="*/ 2918553 w 2921728"/>
              <a:gd name="connsiteY72" fmla="*/ 3360738 h 6858000"/>
              <a:gd name="connsiteX73" fmla="*/ 2921728 w 2921728"/>
              <a:gd name="connsiteY73" fmla="*/ 3427413 h 6858000"/>
              <a:gd name="connsiteX74" fmla="*/ 2918553 w 2921728"/>
              <a:gd name="connsiteY74" fmla="*/ 3497263 h 6858000"/>
              <a:gd name="connsiteX75" fmla="*/ 2912203 w 2921728"/>
              <a:gd name="connsiteY75" fmla="*/ 3557588 h 6858000"/>
              <a:gd name="connsiteX76" fmla="*/ 2901091 w 2921728"/>
              <a:gd name="connsiteY76" fmla="*/ 3609975 h 6858000"/>
              <a:gd name="connsiteX77" fmla="*/ 2885216 w 2921728"/>
              <a:gd name="connsiteY77" fmla="*/ 3656013 h 6858000"/>
              <a:gd name="connsiteX78" fmla="*/ 2869341 w 2921728"/>
              <a:gd name="connsiteY78" fmla="*/ 3697288 h 6858000"/>
              <a:gd name="connsiteX79" fmla="*/ 2853466 w 2921728"/>
              <a:gd name="connsiteY79" fmla="*/ 3733800 h 6858000"/>
              <a:gd name="connsiteX80" fmla="*/ 2834416 w 2921728"/>
              <a:gd name="connsiteY80" fmla="*/ 3771900 h 6858000"/>
              <a:gd name="connsiteX81" fmla="*/ 2815366 w 2921728"/>
              <a:gd name="connsiteY81" fmla="*/ 3810000 h 6858000"/>
              <a:gd name="connsiteX82" fmla="*/ 2796316 w 2921728"/>
              <a:gd name="connsiteY82" fmla="*/ 3846513 h 6858000"/>
              <a:gd name="connsiteX83" fmla="*/ 2780441 w 2921728"/>
              <a:gd name="connsiteY83" fmla="*/ 3887788 h 6858000"/>
              <a:gd name="connsiteX84" fmla="*/ 2766153 w 2921728"/>
              <a:gd name="connsiteY84" fmla="*/ 3933825 h 6858000"/>
              <a:gd name="connsiteX85" fmla="*/ 2755041 w 2921728"/>
              <a:gd name="connsiteY85" fmla="*/ 3986213 h 6858000"/>
              <a:gd name="connsiteX86" fmla="*/ 2747103 w 2921728"/>
              <a:gd name="connsiteY86" fmla="*/ 4046538 h 6858000"/>
              <a:gd name="connsiteX87" fmla="*/ 2745516 w 2921728"/>
              <a:gd name="connsiteY87" fmla="*/ 4114800 h 6858000"/>
              <a:gd name="connsiteX88" fmla="*/ 2747103 w 2921728"/>
              <a:gd name="connsiteY88" fmla="*/ 4183063 h 6858000"/>
              <a:gd name="connsiteX89" fmla="*/ 2755041 w 2921728"/>
              <a:gd name="connsiteY89" fmla="*/ 4243388 h 6858000"/>
              <a:gd name="connsiteX90" fmla="*/ 2766153 w 2921728"/>
              <a:gd name="connsiteY90" fmla="*/ 4295775 h 6858000"/>
              <a:gd name="connsiteX91" fmla="*/ 2780441 w 2921728"/>
              <a:gd name="connsiteY91" fmla="*/ 4341813 h 6858000"/>
              <a:gd name="connsiteX92" fmla="*/ 2796316 w 2921728"/>
              <a:gd name="connsiteY92" fmla="*/ 4383088 h 6858000"/>
              <a:gd name="connsiteX93" fmla="*/ 2815366 w 2921728"/>
              <a:gd name="connsiteY93" fmla="*/ 4419600 h 6858000"/>
              <a:gd name="connsiteX94" fmla="*/ 2853466 w 2921728"/>
              <a:gd name="connsiteY94" fmla="*/ 4495800 h 6858000"/>
              <a:gd name="connsiteX95" fmla="*/ 2869341 w 2921728"/>
              <a:gd name="connsiteY95" fmla="*/ 4532313 h 6858000"/>
              <a:gd name="connsiteX96" fmla="*/ 2885216 w 2921728"/>
              <a:gd name="connsiteY96" fmla="*/ 4573588 h 6858000"/>
              <a:gd name="connsiteX97" fmla="*/ 2901091 w 2921728"/>
              <a:gd name="connsiteY97" fmla="*/ 4619625 h 6858000"/>
              <a:gd name="connsiteX98" fmla="*/ 2912203 w 2921728"/>
              <a:gd name="connsiteY98" fmla="*/ 4672013 h 6858000"/>
              <a:gd name="connsiteX99" fmla="*/ 2918553 w 2921728"/>
              <a:gd name="connsiteY99" fmla="*/ 4732338 h 6858000"/>
              <a:gd name="connsiteX100" fmla="*/ 2921728 w 2921728"/>
              <a:gd name="connsiteY100" fmla="*/ 4800600 h 6858000"/>
              <a:gd name="connsiteX101" fmla="*/ 2918553 w 2921728"/>
              <a:gd name="connsiteY101" fmla="*/ 4868863 h 6858000"/>
              <a:gd name="connsiteX102" fmla="*/ 2912203 w 2921728"/>
              <a:gd name="connsiteY102" fmla="*/ 4929188 h 6858000"/>
              <a:gd name="connsiteX103" fmla="*/ 2901091 w 2921728"/>
              <a:gd name="connsiteY103" fmla="*/ 4981575 h 6858000"/>
              <a:gd name="connsiteX104" fmla="*/ 2885216 w 2921728"/>
              <a:gd name="connsiteY104" fmla="*/ 5027613 h 6858000"/>
              <a:gd name="connsiteX105" fmla="*/ 2869341 w 2921728"/>
              <a:gd name="connsiteY105" fmla="*/ 5068888 h 6858000"/>
              <a:gd name="connsiteX106" fmla="*/ 2853466 w 2921728"/>
              <a:gd name="connsiteY106" fmla="*/ 5105400 h 6858000"/>
              <a:gd name="connsiteX107" fmla="*/ 2834416 w 2921728"/>
              <a:gd name="connsiteY107" fmla="*/ 5143500 h 6858000"/>
              <a:gd name="connsiteX108" fmla="*/ 2815366 w 2921728"/>
              <a:gd name="connsiteY108" fmla="*/ 5181600 h 6858000"/>
              <a:gd name="connsiteX109" fmla="*/ 2796316 w 2921728"/>
              <a:gd name="connsiteY109" fmla="*/ 5218113 h 6858000"/>
              <a:gd name="connsiteX110" fmla="*/ 2780441 w 2921728"/>
              <a:gd name="connsiteY110" fmla="*/ 5259388 h 6858000"/>
              <a:gd name="connsiteX111" fmla="*/ 2766153 w 2921728"/>
              <a:gd name="connsiteY111" fmla="*/ 5305425 h 6858000"/>
              <a:gd name="connsiteX112" fmla="*/ 2755041 w 2921728"/>
              <a:gd name="connsiteY112" fmla="*/ 5357813 h 6858000"/>
              <a:gd name="connsiteX113" fmla="*/ 2747103 w 2921728"/>
              <a:gd name="connsiteY113" fmla="*/ 5418138 h 6858000"/>
              <a:gd name="connsiteX114" fmla="*/ 2745516 w 2921728"/>
              <a:gd name="connsiteY114" fmla="*/ 5486400 h 6858000"/>
              <a:gd name="connsiteX115" fmla="*/ 2747103 w 2921728"/>
              <a:gd name="connsiteY115" fmla="*/ 5554663 h 6858000"/>
              <a:gd name="connsiteX116" fmla="*/ 2755041 w 2921728"/>
              <a:gd name="connsiteY116" fmla="*/ 5614988 h 6858000"/>
              <a:gd name="connsiteX117" fmla="*/ 2766153 w 2921728"/>
              <a:gd name="connsiteY117" fmla="*/ 5667375 h 6858000"/>
              <a:gd name="connsiteX118" fmla="*/ 2780441 w 2921728"/>
              <a:gd name="connsiteY118" fmla="*/ 5713413 h 6858000"/>
              <a:gd name="connsiteX119" fmla="*/ 2796316 w 2921728"/>
              <a:gd name="connsiteY119" fmla="*/ 5754688 h 6858000"/>
              <a:gd name="connsiteX120" fmla="*/ 2815366 w 2921728"/>
              <a:gd name="connsiteY120" fmla="*/ 5791200 h 6858000"/>
              <a:gd name="connsiteX121" fmla="*/ 2834416 w 2921728"/>
              <a:gd name="connsiteY121" fmla="*/ 5829300 h 6858000"/>
              <a:gd name="connsiteX122" fmla="*/ 2853466 w 2921728"/>
              <a:gd name="connsiteY122" fmla="*/ 5867400 h 6858000"/>
              <a:gd name="connsiteX123" fmla="*/ 2869341 w 2921728"/>
              <a:gd name="connsiteY123" fmla="*/ 5903913 h 6858000"/>
              <a:gd name="connsiteX124" fmla="*/ 2885216 w 2921728"/>
              <a:gd name="connsiteY124" fmla="*/ 5945188 h 6858000"/>
              <a:gd name="connsiteX125" fmla="*/ 2901091 w 2921728"/>
              <a:gd name="connsiteY125" fmla="*/ 5991225 h 6858000"/>
              <a:gd name="connsiteX126" fmla="*/ 2912203 w 2921728"/>
              <a:gd name="connsiteY126" fmla="*/ 6043613 h 6858000"/>
              <a:gd name="connsiteX127" fmla="*/ 2918553 w 2921728"/>
              <a:gd name="connsiteY127" fmla="*/ 6103938 h 6858000"/>
              <a:gd name="connsiteX128" fmla="*/ 2921728 w 2921728"/>
              <a:gd name="connsiteY128" fmla="*/ 6172200 h 6858000"/>
              <a:gd name="connsiteX129" fmla="*/ 2918553 w 2921728"/>
              <a:gd name="connsiteY129" fmla="*/ 6240463 h 6858000"/>
              <a:gd name="connsiteX130" fmla="*/ 2912203 w 2921728"/>
              <a:gd name="connsiteY130" fmla="*/ 6300788 h 6858000"/>
              <a:gd name="connsiteX131" fmla="*/ 2901091 w 2921728"/>
              <a:gd name="connsiteY131" fmla="*/ 6353175 h 6858000"/>
              <a:gd name="connsiteX132" fmla="*/ 2885216 w 2921728"/>
              <a:gd name="connsiteY132" fmla="*/ 6399213 h 6858000"/>
              <a:gd name="connsiteX133" fmla="*/ 2869341 w 2921728"/>
              <a:gd name="connsiteY133" fmla="*/ 6440488 h 6858000"/>
              <a:gd name="connsiteX134" fmla="*/ 2853466 w 2921728"/>
              <a:gd name="connsiteY134" fmla="*/ 6477000 h 6858000"/>
              <a:gd name="connsiteX135" fmla="*/ 2834416 w 2921728"/>
              <a:gd name="connsiteY135" fmla="*/ 6515100 h 6858000"/>
              <a:gd name="connsiteX136" fmla="*/ 2815366 w 2921728"/>
              <a:gd name="connsiteY136" fmla="*/ 6553200 h 6858000"/>
              <a:gd name="connsiteX137" fmla="*/ 2796316 w 2921728"/>
              <a:gd name="connsiteY137" fmla="*/ 6589713 h 6858000"/>
              <a:gd name="connsiteX138" fmla="*/ 2780441 w 2921728"/>
              <a:gd name="connsiteY138" fmla="*/ 6630988 h 6858000"/>
              <a:gd name="connsiteX139" fmla="*/ 2766153 w 2921728"/>
              <a:gd name="connsiteY139" fmla="*/ 6677025 h 6858000"/>
              <a:gd name="connsiteX140" fmla="*/ 2755041 w 2921728"/>
              <a:gd name="connsiteY140" fmla="*/ 6729413 h 6858000"/>
              <a:gd name="connsiteX141" fmla="*/ 2747103 w 2921728"/>
              <a:gd name="connsiteY141" fmla="*/ 6789738 h 6858000"/>
              <a:gd name="connsiteX142" fmla="*/ 2745516 w 2921728"/>
              <a:gd name="connsiteY142" fmla="*/ 6858000 h 6858000"/>
              <a:gd name="connsiteX143" fmla="*/ 2202677 w 2921728"/>
              <a:gd name="connsiteY143" fmla="*/ 6858000 h 6858000"/>
              <a:gd name="connsiteX144" fmla="*/ 2035903 w 2921728"/>
              <a:gd name="connsiteY144" fmla="*/ 6858000 h 6858000"/>
              <a:gd name="connsiteX145" fmla="*/ 0 w 2921728"/>
              <a:gd name="connsiteY1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921728" h="6858000">
                <a:moveTo>
                  <a:pt x="0" y="0"/>
                </a:moveTo>
                <a:lnTo>
                  <a:pt x="2035903" y="0"/>
                </a:lnTo>
                <a:lnTo>
                  <a:pt x="2202677" y="0"/>
                </a:lnTo>
                <a:lnTo>
                  <a:pt x="2745516" y="0"/>
                </a:lnTo>
                <a:lnTo>
                  <a:pt x="2747103" y="68263"/>
                </a:lnTo>
                <a:lnTo>
                  <a:pt x="2755041" y="128588"/>
                </a:lnTo>
                <a:lnTo>
                  <a:pt x="2766153" y="180975"/>
                </a:lnTo>
                <a:lnTo>
                  <a:pt x="2780441" y="227013"/>
                </a:lnTo>
                <a:lnTo>
                  <a:pt x="2796316" y="268288"/>
                </a:lnTo>
                <a:lnTo>
                  <a:pt x="2815366" y="304800"/>
                </a:lnTo>
                <a:lnTo>
                  <a:pt x="2834416" y="342900"/>
                </a:lnTo>
                <a:lnTo>
                  <a:pt x="2853466" y="381000"/>
                </a:lnTo>
                <a:lnTo>
                  <a:pt x="2869341" y="417513"/>
                </a:lnTo>
                <a:lnTo>
                  <a:pt x="2885216" y="458788"/>
                </a:lnTo>
                <a:lnTo>
                  <a:pt x="2901091" y="504825"/>
                </a:lnTo>
                <a:lnTo>
                  <a:pt x="2912203" y="557213"/>
                </a:lnTo>
                <a:lnTo>
                  <a:pt x="2918553" y="617538"/>
                </a:lnTo>
                <a:lnTo>
                  <a:pt x="2921728" y="685800"/>
                </a:lnTo>
                <a:lnTo>
                  <a:pt x="2918553" y="754063"/>
                </a:lnTo>
                <a:lnTo>
                  <a:pt x="2912203" y="814388"/>
                </a:lnTo>
                <a:lnTo>
                  <a:pt x="2901091" y="866775"/>
                </a:lnTo>
                <a:lnTo>
                  <a:pt x="2885216" y="912813"/>
                </a:lnTo>
                <a:lnTo>
                  <a:pt x="2869341" y="954088"/>
                </a:lnTo>
                <a:lnTo>
                  <a:pt x="2853466" y="990600"/>
                </a:lnTo>
                <a:lnTo>
                  <a:pt x="2834416" y="1028700"/>
                </a:lnTo>
                <a:lnTo>
                  <a:pt x="2815366" y="1066800"/>
                </a:lnTo>
                <a:lnTo>
                  <a:pt x="2796316" y="1103313"/>
                </a:lnTo>
                <a:lnTo>
                  <a:pt x="2780441" y="1144588"/>
                </a:lnTo>
                <a:lnTo>
                  <a:pt x="2766153" y="1190625"/>
                </a:lnTo>
                <a:lnTo>
                  <a:pt x="2755041" y="1243013"/>
                </a:lnTo>
                <a:lnTo>
                  <a:pt x="2747103" y="1303338"/>
                </a:lnTo>
                <a:lnTo>
                  <a:pt x="2745516" y="1371600"/>
                </a:lnTo>
                <a:lnTo>
                  <a:pt x="2747103" y="1439863"/>
                </a:lnTo>
                <a:lnTo>
                  <a:pt x="2755041" y="1500188"/>
                </a:lnTo>
                <a:lnTo>
                  <a:pt x="2766153" y="1552575"/>
                </a:lnTo>
                <a:lnTo>
                  <a:pt x="2780441" y="1598613"/>
                </a:lnTo>
                <a:lnTo>
                  <a:pt x="2796316" y="1639888"/>
                </a:lnTo>
                <a:lnTo>
                  <a:pt x="2815366" y="1676400"/>
                </a:lnTo>
                <a:lnTo>
                  <a:pt x="2834416" y="1714500"/>
                </a:lnTo>
                <a:lnTo>
                  <a:pt x="2853466" y="1752600"/>
                </a:lnTo>
                <a:lnTo>
                  <a:pt x="2869341" y="1789113"/>
                </a:lnTo>
                <a:lnTo>
                  <a:pt x="2885216" y="1830388"/>
                </a:lnTo>
                <a:lnTo>
                  <a:pt x="2901091" y="1876425"/>
                </a:lnTo>
                <a:lnTo>
                  <a:pt x="2912203" y="1928813"/>
                </a:lnTo>
                <a:lnTo>
                  <a:pt x="2918553" y="1989138"/>
                </a:lnTo>
                <a:lnTo>
                  <a:pt x="2921728" y="2057400"/>
                </a:lnTo>
                <a:lnTo>
                  <a:pt x="2918553" y="2125663"/>
                </a:lnTo>
                <a:lnTo>
                  <a:pt x="2912203" y="2185988"/>
                </a:lnTo>
                <a:lnTo>
                  <a:pt x="2901091" y="2238375"/>
                </a:lnTo>
                <a:lnTo>
                  <a:pt x="2885216" y="2284413"/>
                </a:lnTo>
                <a:lnTo>
                  <a:pt x="2869341" y="2325688"/>
                </a:lnTo>
                <a:lnTo>
                  <a:pt x="2853466" y="2362200"/>
                </a:lnTo>
                <a:lnTo>
                  <a:pt x="2834416" y="2400300"/>
                </a:lnTo>
                <a:lnTo>
                  <a:pt x="2815366" y="2438400"/>
                </a:lnTo>
                <a:lnTo>
                  <a:pt x="2796316" y="2474913"/>
                </a:lnTo>
                <a:lnTo>
                  <a:pt x="2780441" y="2516188"/>
                </a:lnTo>
                <a:lnTo>
                  <a:pt x="2766153" y="2562225"/>
                </a:lnTo>
                <a:lnTo>
                  <a:pt x="2755041" y="2614613"/>
                </a:lnTo>
                <a:lnTo>
                  <a:pt x="2747103" y="2674938"/>
                </a:lnTo>
                <a:lnTo>
                  <a:pt x="2745516" y="2743200"/>
                </a:lnTo>
                <a:lnTo>
                  <a:pt x="2747103" y="2811463"/>
                </a:lnTo>
                <a:lnTo>
                  <a:pt x="2755041" y="2871788"/>
                </a:lnTo>
                <a:lnTo>
                  <a:pt x="2766153" y="2924175"/>
                </a:lnTo>
                <a:lnTo>
                  <a:pt x="2780441" y="2970213"/>
                </a:lnTo>
                <a:lnTo>
                  <a:pt x="2796316" y="3011488"/>
                </a:lnTo>
                <a:lnTo>
                  <a:pt x="2815366" y="3048000"/>
                </a:lnTo>
                <a:lnTo>
                  <a:pt x="2834416" y="3086100"/>
                </a:lnTo>
                <a:lnTo>
                  <a:pt x="2853466" y="3124200"/>
                </a:lnTo>
                <a:lnTo>
                  <a:pt x="2869341" y="3160713"/>
                </a:lnTo>
                <a:lnTo>
                  <a:pt x="2885216" y="3201988"/>
                </a:lnTo>
                <a:lnTo>
                  <a:pt x="2901091" y="3248025"/>
                </a:lnTo>
                <a:lnTo>
                  <a:pt x="2912203" y="3300413"/>
                </a:lnTo>
                <a:lnTo>
                  <a:pt x="2918553" y="3360738"/>
                </a:lnTo>
                <a:lnTo>
                  <a:pt x="2921728" y="3427413"/>
                </a:lnTo>
                <a:lnTo>
                  <a:pt x="2918553" y="3497263"/>
                </a:lnTo>
                <a:lnTo>
                  <a:pt x="2912203" y="3557588"/>
                </a:lnTo>
                <a:lnTo>
                  <a:pt x="2901091" y="3609975"/>
                </a:lnTo>
                <a:lnTo>
                  <a:pt x="2885216" y="3656013"/>
                </a:lnTo>
                <a:lnTo>
                  <a:pt x="2869341" y="3697288"/>
                </a:lnTo>
                <a:lnTo>
                  <a:pt x="2853466" y="3733800"/>
                </a:lnTo>
                <a:lnTo>
                  <a:pt x="2834416" y="3771900"/>
                </a:lnTo>
                <a:lnTo>
                  <a:pt x="2815366" y="3810000"/>
                </a:lnTo>
                <a:lnTo>
                  <a:pt x="2796316" y="3846513"/>
                </a:lnTo>
                <a:lnTo>
                  <a:pt x="2780441" y="3887788"/>
                </a:lnTo>
                <a:lnTo>
                  <a:pt x="2766153" y="3933825"/>
                </a:lnTo>
                <a:lnTo>
                  <a:pt x="2755041" y="3986213"/>
                </a:lnTo>
                <a:lnTo>
                  <a:pt x="2747103" y="4046538"/>
                </a:lnTo>
                <a:lnTo>
                  <a:pt x="2745516" y="4114800"/>
                </a:lnTo>
                <a:lnTo>
                  <a:pt x="2747103" y="4183063"/>
                </a:lnTo>
                <a:lnTo>
                  <a:pt x="2755041" y="4243388"/>
                </a:lnTo>
                <a:lnTo>
                  <a:pt x="2766153" y="4295775"/>
                </a:lnTo>
                <a:lnTo>
                  <a:pt x="2780441" y="4341813"/>
                </a:lnTo>
                <a:lnTo>
                  <a:pt x="2796316" y="4383088"/>
                </a:lnTo>
                <a:lnTo>
                  <a:pt x="2815366" y="4419600"/>
                </a:lnTo>
                <a:lnTo>
                  <a:pt x="2853466" y="4495800"/>
                </a:lnTo>
                <a:lnTo>
                  <a:pt x="2869341" y="4532313"/>
                </a:lnTo>
                <a:lnTo>
                  <a:pt x="2885216" y="4573588"/>
                </a:lnTo>
                <a:lnTo>
                  <a:pt x="2901091" y="4619625"/>
                </a:lnTo>
                <a:lnTo>
                  <a:pt x="2912203" y="4672013"/>
                </a:lnTo>
                <a:lnTo>
                  <a:pt x="2918553" y="4732338"/>
                </a:lnTo>
                <a:lnTo>
                  <a:pt x="2921728" y="4800600"/>
                </a:lnTo>
                <a:lnTo>
                  <a:pt x="2918553" y="4868863"/>
                </a:lnTo>
                <a:lnTo>
                  <a:pt x="2912203" y="4929188"/>
                </a:lnTo>
                <a:lnTo>
                  <a:pt x="2901091" y="4981575"/>
                </a:lnTo>
                <a:lnTo>
                  <a:pt x="2885216" y="5027613"/>
                </a:lnTo>
                <a:lnTo>
                  <a:pt x="2869341" y="5068888"/>
                </a:lnTo>
                <a:lnTo>
                  <a:pt x="2853466" y="5105400"/>
                </a:lnTo>
                <a:lnTo>
                  <a:pt x="2834416" y="5143500"/>
                </a:lnTo>
                <a:lnTo>
                  <a:pt x="2815366" y="5181600"/>
                </a:lnTo>
                <a:lnTo>
                  <a:pt x="2796316" y="5218113"/>
                </a:lnTo>
                <a:lnTo>
                  <a:pt x="2780441" y="5259388"/>
                </a:lnTo>
                <a:lnTo>
                  <a:pt x="2766153" y="5305425"/>
                </a:lnTo>
                <a:lnTo>
                  <a:pt x="2755041" y="5357813"/>
                </a:lnTo>
                <a:lnTo>
                  <a:pt x="2747103" y="5418138"/>
                </a:lnTo>
                <a:lnTo>
                  <a:pt x="2745516" y="5486400"/>
                </a:lnTo>
                <a:lnTo>
                  <a:pt x="2747103" y="5554663"/>
                </a:lnTo>
                <a:lnTo>
                  <a:pt x="2755041" y="5614988"/>
                </a:lnTo>
                <a:lnTo>
                  <a:pt x="2766153" y="5667375"/>
                </a:lnTo>
                <a:lnTo>
                  <a:pt x="2780441" y="5713413"/>
                </a:lnTo>
                <a:lnTo>
                  <a:pt x="2796316" y="5754688"/>
                </a:lnTo>
                <a:lnTo>
                  <a:pt x="2815366" y="5791200"/>
                </a:lnTo>
                <a:lnTo>
                  <a:pt x="2834416" y="5829300"/>
                </a:lnTo>
                <a:lnTo>
                  <a:pt x="2853466" y="5867400"/>
                </a:lnTo>
                <a:lnTo>
                  <a:pt x="2869341" y="5903913"/>
                </a:lnTo>
                <a:lnTo>
                  <a:pt x="2885216" y="5945188"/>
                </a:lnTo>
                <a:lnTo>
                  <a:pt x="2901091" y="5991225"/>
                </a:lnTo>
                <a:lnTo>
                  <a:pt x="2912203" y="6043613"/>
                </a:lnTo>
                <a:lnTo>
                  <a:pt x="2918553" y="6103938"/>
                </a:lnTo>
                <a:lnTo>
                  <a:pt x="2921728" y="6172200"/>
                </a:lnTo>
                <a:lnTo>
                  <a:pt x="2918553" y="6240463"/>
                </a:lnTo>
                <a:lnTo>
                  <a:pt x="2912203" y="6300788"/>
                </a:lnTo>
                <a:lnTo>
                  <a:pt x="2901091" y="6353175"/>
                </a:lnTo>
                <a:lnTo>
                  <a:pt x="2885216" y="6399213"/>
                </a:lnTo>
                <a:lnTo>
                  <a:pt x="2869341" y="6440488"/>
                </a:lnTo>
                <a:lnTo>
                  <a:pt x="2853466" y="6477000"/>
                </a:lnTo>
                <a:lnTo>
                  <a:pt x="2834416" y="6515100"/>
                </a:lnTo>
                <a:lnTo>
                  <a:pt x="2815366" y="6553200"/>
                </a:lnTo>
                <a:lnTo>
                  <a:pt x="2796316" y="6589713"/>
                </a:lnTo>
                <a:lnTo>
                  <a:pt x="2780441" y="6630988"/>
                </a:lnTo>
                <a:lnTo>
                  <a:pt x="2766153" y="6677025"/>
                </a:lnTo>
                <a:lnTo>
                  <a:pt x="2755041" y="6729413"/>
                </a:lnTo>
                <a:lnTo>
                  <a:pt x="2747103" y="6789738"/>
                </a:lnTo>
                <a:lnTo>
                  <a:pt x="2745516" y="6858000"/>
                </a:lnTo>
                <a:lnTo>
                  <a:pt x="2202677" y="6858000"/>
                </a:lnTo>
                <a:lnTo>
                  <a:pt x="2035903" y="6858000"/>
                </a:lnTo>
                <a:lnTo>
                  <a:pt x="0" y="6858000"/>
                </a:lnTo>
                <a:close/>
              </a:path>
            </a:pathLst>
          </a:custGeom>
          <a:solidFill>
            <a:schemeClr val="accent1"/>
          </a:solidFill>
          <a:ln w="0">
            <a:noFill/>
            <a:prstDash val="solid"/>
            <a:round/>
            <a:headEnd/>
            <a:tailEnd/>
          </a:ln>
        </p:spPr>
      </p:sp>
      <p:sp>
        <p:nvSpPr>
          <p:cNvPr id="34" name="Rectangle 33">
            <a:extLst>
              <a:ext uri="{FF2B5EF4-FFF2-40B4-BE49-F238E27FC236}">
                <a16:creationId xmlns:a16="http://schemas.microsoft.com/office/drawing/2014/main" id="{C467EAEF-38A1-4DBE-A2A7-C4288EC25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29396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60588FC5-3D3E-9285-F015-A1A496DAD32B}"/>
              </a:ext>
            </a:extLst>
          </p:cNvPr>
          <p:cNvSpPr txBox="1"/>
          <p:nvPr/>
        </p:nvSpPr>
        <p:spPr>
          <a:xfrm>
            <a:off x="602043" y="2569920"/>
            <a:ext cx="3173253" cy="468855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1600" dirty="0">
                <a:solidFill>
                  <a:schemeClr val="tx1">
                    <a:lumMod val="65000"/>
                    <a:lumOff val="35000"/>
                  </a:schemeClr>
                </a:solidFill>
              </a:rPr>
              <a:t>We will use Terraform to create an S3 (AWS Simple Cloud Storage) on AWS to learn about the lifecycle of a resource.</a:t>
            </a:r>
          </a:p>
        </p:txBody>
      </p:sp>
      <p:sp>
        <p:nvSpPr>
          <p:cNvPr id="18" name="Rectangle 17">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8531" y="656574"/>
            <a:ext cx="7537688" cy="5678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server&#10;&#10;Description automatically generated">
            <a:extLst>
              <a:ext uri="{FF2B5EF4-FFF2-40B4-BE49-F238E27FC236}">
                <a16:creationId xmlns:a16="http://schemas.microsoft.com/office/drawing/2014/main" id="{1A488C38-45EA-C346-C0D0-B1ED7FC31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250" y="908050"/>
            <a:ext cx="6195014" cy="1920452"/>
          </a:xfrm>
          <a:prstGeom prst="rect">
            <a:avLst/>
          </a:prstGeom>
        </p:spPr>
      </p:pic>
      <p:pic>
        <p:nvPicPr>
          <p:cNvPr id="6" name="Picture 2" descr="Terraform Workflow (write-&gt;plan-&gt;apply) - DEV Community">
            <a:extLst>
              <a:ext uri="{FF2B5EF4-FFF2-40B4-BE49-F238E27FC236}">
                <a16:creationId xmlns:a16="http://schemas.microsoft.com/office/drawing/2014/main" id="{638A2836-EB50-2D06-C080-2E7AF312FC8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97450" y="2828502"/>
            <a:ext cx="5594495" cy="334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00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814D9-0F79-4256-B819-0E5EE5FFF7C0}"/>
              </a:ext>
            </a:extLst>
          </p:cNvPr>
          <p:cNvSpPr txBox="1"/>
          <p:nvPr/>
        </p:nvSpPr>
        <p:spPr>
          <a:xfrm>
            <a:off x="1492250" y="450850"/>
            <a:ext cx="7552391" cy="1938992"/>
          </a:xfrm>
          <a:prstGeom prst="rect">
            <a:avLst/>
          </a:prstGeom>
          <a:noFill/>
        </p:spPr>
        <p:txBody>
          <a:bodyPr wrap="square" rtlCol="0">
            <a:spAutoFit/>
          </a:bodyPr>
          <a:lstStyle/>
          <a:p>
            <a:br>
              <a:rPr lang="en-US" dirty="0"/>
            </a:br>
            <a:r>
              <a:rPr lang="en-US" sz="2800" b="1" dirty="0"/>
              <a:t>Declaring the configuration file</a:t>
            </a:r>
          </a:p>
          <a:p>
            <a:endParaRPr lang="en-US" sz="2000" b="1" dirty="0"/>
          </a:p>
          <a:p>
            <a:r>
              <a:rPr lang="en-US" b="0" i="0" dirty="0">
                <a:effectLst/>
                <a:latin typeface="arial" panose="020B0604020202020204" pitchFamily="34" charset="0"/>
              </a:rPr>
              <a:t>Now we will write the Terraform file to create S3 and talk about each of the above functions. Create a </a:t>
            </a:r>
            <a:r>
              <a:rPr lang="en-US" b="0" i="0" dirty="0" err="1">
                <a:effectLst/>
                <a:latin typeface="arial" panose="020B0604020202020204" pitchFamily="34" charset="0"/>
              </a:rPr>
              <a:t>Wordspace</a:t>
            </a:r>
            <a:r>
              <a:rPr lang="en-US" b="0" i="0" dirty="0">
                <a:effectLst/>
                <a:latin typeface="arial" panose="020B0604020202020204" pitchFamily="34" charset="0"/>
              </a:rPr>
              <a:t> named S3, then create a file named </a:t>
            </a:r>
            <a:r>
              <a:rPr lang="en-US" b="0" i="0" dirty="0" err="1">
                <a:effectLst/>
                <a:latin typeface="Courier New" panose="02070309020205020404" pitchFamily="49" charset="0"/>
                <a:cs typeface="Courier New" panose="02070309020205020404" pitchFamily="49" charset="0"/>
              </a:rPr>
              <a:t>main.tf</a:t>
            </a:r>
            <a:r>
              <a:rPr lang="en-US" b="0" i="0" dirty="0">
                <a:effectLst/>
                <a:latin typeface="arial" panose="020B0604020202020204" pitchFamily="34" charset="0"/>
              </a:rPr>
              <a:t> with the following code:</a:t>
            </a:r>
            <a:endParaRPr lang="en-VN" dirty="0"/>
          </a:p>
        </p:txBody>
      </p:sp>
      <p:sp>
        <p:nvSpPr>
          <p:cNvPr id="3" name="TextBox 2">
            <a:extLst>
              <a:ext uri="{FF2B5EF4-FFF2-40B4-BE49-F238E27FC236}">
                <a16:creationId xmlns:a16="http://schemas.microsoft.com/office/drawing/2014/main" id="{468E0881-0E3C-C47A-4264-956A6A691693}"/>
              </a:ext>
            </a:extLst>
          </p:cNvPr>
          <p:cNvSpPr txBox="1"/>
          <p:nvPr/>
        </p:nvSpPr>
        <p:spPr>
          <a:xfrm>
            <a:off x="1720850" y="2965450"/>
            <a:ext cx="4645952" cy="3139321"/>
          </a:xfrm>
          <a:prstGeom prst="rect">
            <a:avLst/>
          </a:prstGeom>
          <a:noFill/>
        </p:spPr>
        <p:txBody>
          <a:bodyPr wrap="none" rtlCol="0">
            <a:spAutoFit/>
          </a:bodyPr>
          <a:lstStyle/>
          <a:p>
            <a:r>
              <a:rPr lang="en-US" dirty="0">
                <a:solidFill>
                  <a:srgbClr val="00B050"/>
                </a:solidFill>
              </a:rPr>
              <a:t>provider "</a:t>
            </a:r>
            <a:r>
              <a:rPr lang="en-US" dirty="0" err="1">
                <a:solidFill>
                  <a:srgbClr val="00B050"/>
                </a:solidFill>
              </a:rPr>
              <a:t>aws</a:t>
            </a:r>
            <a:r>
              <a:rPr lang="en-US" dirty="0">
                <a:solidFill>
                  <a:srgbClr val="00B050"/>
                </a:solidFill>
              </a:rPr>
              <a:t>" {</a:t>
            </a:r>
          </a:p>
          <a:p>
            <a:r>
              <a:rPr lang="en-US" dirty="0">
                <a:solidFill>
                  <a:srgbClr val="00B050"/>
                </a:solidFill>
              </a:rPr>
              <a:t>  region = "us-west-2"</a:t>
            </a:r>
          </a:p>
          <a:p>
            <a:r>
              <a:rPr lang="en-US" dirty="0">
                <a:solidFill>
                  <a:srgbClr val="00B050"/>
                </a:solidFill>
              </a:rPr>
              <a:t>}</a:t>
            </a:r>
          </a:p>
          <a:p>
            <a:endParaRPr lang="en-US" dirty="0">
              <a:solidFill>
                <a:srgbClr val="00B050"/>
              </a:solidFill>
            </a:endParaRPr>
          </a:p>
          <a:p>
            <a:r>
              <a:rPr lang="en-US" dirty="0">
                <a:solidFill>
                  <a:srgbClr val="00B050"/>
                </a:solidFill>
              </a:rPr>
              <a:t>resource "aws_s3_bucket" "terraform-bucket" {</a:t>
            </a:r>
          </a:p>
          <a:p>
            <a:r>
              <a:rPr lang="en-US" dirty="0">
                <a:solidFill>
                  <a:srgbClr val="00B050"/>
                </a:solidFill>
              </a:rPr>
              <a:t>  bucket = "terraform-series-bucket-bao"</a:t>
            </a:r>
          </a:p>
          <a:p>
            <a:endParaRPr lang="en-US" dirty="0">
              <a:solidFill>
                <a:srgbClr val="00B050"/>
              </a:solidFill>
            </a:endParaRPr>
          </a:p>
          <a:p>
            <a:r>
              <a:rPr lang="en-US" dirty="0">
                <a:solidFill>
                  <a:srgbClr val="00B050"/>
                </a:solidFill>
              </a:rPr>
              <a:t>  tags = {</a:t>
            </a:r>
          </a:p>
          <a:p>
            <a:r>
              <a:rPr lang="en-US" dirty="0">
                <a:solidFill>
                  <a:srgbClr val="00B050"/>
                </a:solidFill>
              </a:rPr>
              <a:t>    Name        = "Terraform Series"</a:t>
            </a:r>
          </a:p>
          <a:p>
            <a:r>
              <a:rPr lang="en-US" dirty="0">
                <a:solidFill>
                  <a:srgbClr val="00B050"/>
                </a:solidFill>
              </a:rPr>
              <a:t>  }</a:t>
            </a:r>
          </a:p>
          <a:p>
            <a:r>
              <a:rPr lang="en-US" dirty="0">
                <a:solidFill>
                  <a:srgbClr val="00B050"/>
                </a:solidFill>
              </a:rPr>
              <a:t>}</a:t>
            </a:r>
            <a:endParaRPr lang="en-VN" dirty="0">
              <a:solidFill>
                <a:srgbClr val="00B050"/>
              </a:solidFill>
            </a:endParaRPr>
          </a:p>
        </p:txBody>
      </p:sp>
    </p:spTree>
    <p:extLst>
      <p:ext uri="{BB962C8B-B14F-4D97-AF65-F5344CB8AC3E}">
        <p14:creationId xmlns:p14="http://schemas.microsoft.com/office/powerpoint/2010/main" val="60763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1DAAB4-9021-3EE0-8AAE-4F3676A18B58}"/>
              </a:ext>
            </a:extLst>
          </p:cNvPr>
          <p:cNvSpPr txBox="1"/>
          <p:nvPr/>
        </p:nvSpPr>
        <p:spPr>
          <a:xfrm>
            <a:off x="1111250" y="276293"/>
            <a:ext cx="7552391" cy="523220"/>
          </a:xfrm>
          <a:prstGeom prst="rect">
            <a:avLst/>
          </a:prstGeom>
          <a:noFill/>
        </p:spPr>
        <p:txBody>
          <a:bodyPr wrap="square" rtlCol="0">
            <a:spAutoFit/>
          </a:bodyPr>
          <a:lstStyle/>
          <a:p>
            <a:r>
              <a:rPr lang="en-US" sz="2800" b="1" dirty="0">
                <a:effectLst/>
                <a:latin typeface="Arial" panose="020B0604020202020204" pitchFamily="34" charset="0"/>
                <a:cs typeface="Arial" panose="020B0604020202020204" pitchFamily="34" charset="0"/>
              </a:rPr>
              <a:t>Initializing the workspace </a:t>
            </a:r>
            <a:endParaRPr lang="en-US" sz="2800" dirty="0">
              <a:latin typeface="Arial" panose="020B0604020202020204" pitchFamily="34" charset="0"/>
              <a:cs typeface="Arial" panose="020B0604020202020204" pitchFamily="34" charset="0"/>
            </a:endParaRPr>
          </a:p>
        </p:txBody>
      </p:sp>
      <p:pic>
        <p:nvPicPr>
          <p:cNvPr id="6" name="Picture 5" descr="A screenshot of a computer screen&#10;&#10;Description automatically generated">
            <a:extLst>
              <a:ext uri="{FF2B5EF4-FFF2-40B4-BE49-F238E27FC236}">
                <a16:creationId xmlns:a16="http://schemas.microsoft.com/office/drawing/2014/main" id="{00C47B76-30ED-CF48-C9FB-9F03C6CED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450" y="1060450"/>
            <a:ext cx="7772400" cy="5734480"/>
          </a:xfrm>
          <a:prstGeom prst="rect">
            <a:avLst/>
          </a:prstGeom>
        </p:spPr>
      </p:pic>
    </p:spTree>
    <p:extLst>
      <p:ext uri="{BB962C8B-B14F-4D97-AF65-F5344CB8AC3E}">
        <p14:creationId xmlns:p14="http://schemas.microsoft.com/office/powerpoint/2010/main" val="712096469"/>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CA8D16E-578B-A545-AD9B-9D70F12B8A18}">
  <we:reference id="7d570271-b346-45bb-9db7-9681a383d749" version="1.0.0.522" store="EXCatalog" storeType="EXCatalog"/>
  <we:alternateReferences>
    <we:reference id="WA200004074" version="1.0.0.522"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{A48FB394-3C7E-DE40-8A7E-9A3B9614F195}tf10001071</Template>
  <TotalTime>13952</TotalTime>
  <Words>3152</Words>
  <Application>Microsoft Macintosh PowerPoint</Application>
  <PresentationFormat>Custom</PresentationFormat>
  <Paragraphs>227</Paragraphs>
  <Slides>45</Slides>
  <Notes>31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45</vt:i4>
      </vt:variant>
    </vt:vector>
  </HeadingPairs>
  <TitlesOfParts>
    <vt:vector size="64" baseType="lpstr">
      <vt:lpstr>-apple-system</vt:lpstr>
      <vt:lpstr>Arial</vt:lpstr>
      <vt:lpstr>Arial</vt:lpstr>
      <vt:lpstr>Calibri</vt:lpstr>
      <vt:lpstr>Courier</vt:lpstr>
      <vt:lpstr>Courier New</vt:lpstr>
      <vt:lpstr>Franklin Gothic Book</vt:lpstr>
      <vt:lpstr>Gill Sans MT</vt:lpstr>
      <vt:lpstr>Google Sans</vt:lpstr>
      <vt:lpstr>Graphik LC Web</vt:lpstr>
      <vt:lpstr>Impact</vt:lpstr>
      <vt:lpstr>inherit</vt:lpstr>
      <vt:lpstr>NewBaskerville</vt:lpstr>
      <vt:lpstr>Nunito Sans</vt:lpstr>
      <vt:lpstr>PT Sans</vt:lpstr>
      <vt:lpstr>Söhne</vt:lpstr>
      <vt:lpstr>var(--font-nunito-sans)</vt:lpstr>
      <vt:lpstr>Wingdings2</vt:lpstr>
      <vt:lpstr>Badge</vt:lpstr>
      <vt:lpstr>PowerPoint Presentation</vt:lpstr>
      <vt:lpstr>What we have done in last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Identifying Drifts  </vt:lpstr>
      <vt:lpstr>PowerPoint Presentation</vt:lpstr>
      <vt:lpstr>PowerPoint Presentation</vt:lpstr>
      <vt:lpstr>PowerPoint Presentation</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 2017 Madrid Template</dc:title>
  <cp:lastModifiedBy>BAO ANH HOANG DINH -X (baoadinh - B3IT INNOVATION AB at Cisco)</cp:lastModifiedBy>
  <cp:revision>6</cp:revision>
  <cp:lastPrinted>2023-09-19T10:47:09Z</cp:lastPrinted>
  <dcterms:created xsi:type="dcterms:W3CDTF">2023-09-18T07:40:57Z</dcterms:created>
  <dcterms:modified xsi:type="dcterms:W3CDTF">2023-09-28T04:29:37Z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2018-11-22T00:00:00Z</vt:filetime>
  </property>
  <property fmtid="{D5CDD505-2E9C-101B-9397-08002B2CF9AE}" pid="3" name="Creator">
    <vt:lpwstr>Microsoft® PowerPoint® for Office 365</vt:lpwstr>
  </property>
  <property fmtid="{D5CDD505-2E9C-101B-9397-08002B2CF9AE}" pid="4" name="LastSaved">
    <vt:filetime>2023-09-18T00:00:00Z</vt:filetime>
  </property>
</Properties>
</file>